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76" r:id="rId4"/>
    <p:sldId id="261" r:id="rId5"/>
    <p:sldId id="265" r:id="rId6"/>
    <p:sldId id="262" r:id="rId7"/>
    <p:sldId id="277" r:id="rId8"/>
    <p:sldId id="270" r:id="rId9"/>
    <p:sldId id="27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5C5"/>
    <a:srgbClr val="90C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p:restoredTop sz="81176"/>
  </p:normalViewPr>
  <p:slideViewPr>
    <p:cSldViewPr snapToGrid="0" snapToObjects="1">
      <p:cViewPr varScale="1">
        <p:scale>
          <a:sx n="93" d="100"/>
          <a:sy n="93" d="100"/>
        </p:scale>
        <p:origin x="1472"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248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BD9AA-FF37-DB4A-A3E4-46AD30CCF56F}" type="datetimeFigureOut">
              <a:rPr lang="en-US" smtClean="0"/>
              <a:t>7/28/20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7959E-B35D-6148-A6C4-550F7128A1CE}" type="slidenum">
              <a:rPr lang="en-US" smtClean="0"/>
              <a:t>‹#›</a:t>
            </a:fld>
            <a:endParaRPr lang="en-US"/>
          </a:p>
        </p:txBody>
      </p:sp>
    </p:spTree>
    <p:extLst>
      <p:ext uri="{BB962C8B-B14F-4D97-AF65-F5344CB8AC3E}">
        <p14:creationId xmlns:p14="http://schemas.microsoft.com/office/powerpoint/2010/main" val="274325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7959E-B35D-6148-A6C4-550F7128A1CE}" type="slidenum">
              <a:rPr lang="en-US" smtClean="0"/>
              <a:t>1</a:t>
            </a:fld>
            <a:endParaRPr lang="en-US"/>
          </a:p>
        </p:txBody>
      </p:sp>
    </p:spTree>
    <p:extLst>
      <p:ext uri="{BB962C8B-B14F-4D97-AF65-F5344CB8AC3E}">
        <p14:creationId xmlns:p14="http://schemas.microsoft.com/office/powerpoint/2010/main" val="254692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few tips to keep in mind when creating a State Clinician Climate Action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Keep your website simple and clear. A cluttered navigation or too much content can frustrate users and they won’t stay on your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Inspire members to get involved by including calls to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Make your contact details easy to find and your forms quick and easy to fill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Use picture to tell your group’s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Keep your site up to date. If you’re short on time, keep information brief and broad so it has a longer shelf life.</a:t>
            </a:r>
          </a:p>
        </p:txBody>
      </p:sp>
      <p:sp>
        <p:nvSpPr>
          <p:cNvPr id="4" name="Slide Number Placeholder 3"/>
          <p:cNvSpPr>
            <a:spLocks noGrp="1"/>
          </p:cNvSpPr>
          <p:nvPr>
            <p:ph type="sldNum" sz="quarter" idx="5"/>
          </p:nvPr>
        </p:nvSpPr>
        <p:spPr/>
        <p:txBody>
          <a:bodyPr/>
          <a:lstStyle/>
          <a:p>
            <a:fld id="{2377959E-B35D-6148-A6C4-550F7128A1CE}" type="slidenum">
              <a:rPr lang="en-US" smtClean="0"/>
              <a:t>10</a:t>
            </a:fld>
            <a:endParaRPr lang="en-US"/>
          </a:p>
        </p:txBody>
      </p:sp>
    </p:spTree>
    <p:extLst>
      <p:ext uri="{BB962C8B-B14F-4D97-AF65-F5344CB8AC3E}">
        <p14:creationId xmlns:p14="http://schemas.microsoft.com/office/powerpoint/2010/main" val="271242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Consortium website is about organizing, empowering, and amplifying your voices. There are many resources useful to State groups. Visit </a:t>
            </a:r>
            <a:r>
              <a:rPr lang="en-US" sz="1200" b="0" i="0" u="none" strike="noStrike" kern="1200" dirty="0" err="1">
                <a:solidFill>
                  <a:schemeClr val="tx1"/>
                </a:solidFill>
                <a:effectLst/>
                <a:latin typeface="+mn-lt"/>
                <a:ea typeface="+mn-ea"/>
                <a:cs typeface="+mn-cs"/>
              </a:rPr>
              <a:t>medsocietiesforclimatehealth.org</a:t>
            </a:r>
            <a:r>
              <a:rPr lang="en-US" sz="1200" b="0" i="0" u="none" strike="noStrike" kern="1200" dirty="0">
                <a:solidFill>
                  <a:schemeClr val="tx1"/>
                </a:solidFill>
                <a:effectLst/>
                <a:latin typeface="+mn-lt"/>
                <a:ea typeface="+mn-ea"/>
                <a:cs typeface="+mn-cs"/>
              </a:rPr>
              <a:t>. There is a dedicated States section, which you can get to by clicking on STATES in the main menu.</a:t>
            </a:r>
            <a:endParaRPr lang="en-US" dirty="0"/>
          </a:p>
        </p:txBody>
      </p:sp>
      <p:sp>
        <p:nvSpPr>
          <p:cNvPr id="4" name="Slide Number Placeholder 3"/>
          <p:cNvSpPr>
            <a:spLocks noGrp="1"/>
          </p:cNvSpPr>
          <p:nvPr>
            <p:ph type="sldNum" sz="quarter" idx="5"/>
          </p:nvPr>
        </p:nvSpPr>
        <p:spPr/>
        <p:txBody>
          <a:bodyPr/>
          <a:lstStyle/>
          <a:p>
            <a:fld id="{2377959E-B35D-6148-A6C4-550F7128A1CE}" type="slidenum">
              <a:rPr lang="en-US" smtClean="0"/>
              <a:t>2</a:t>
            </a:fld>
            <a:endParaRPr lang="en-US"/>
          </a:p>
        </p:txBody>
      </p:sp>
    </p:spTree>
    <p:extLst>
      <p:ext uri="{BB962C8B-B14F-4D97-AF65-F5344CB8AC3E}">
        <p14:creationId xmlns:p14="http://schemas.microsoft.com/office/powerpoint/2010/main" val="229774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By clicking on a state icon you’ll be able to see current Clinician Climate Action Groups and other organizations within that state who are focusing on climate and health. Having a dedicated STATES section on our website means:</a:t>
            </a:r>
          </a:p>
          <a:p>
            <a:pPr marL="228600" indent="-228600">
              <a:buAutoNum type="arabicPeriod"/>
            </a:pPr>
            <a:r>
              <a:rPr lang="en-US" sz="1200" b="0" i="0" u="none" strike="noStrike" kern="1200" dirty="0">
                <a:solidFill>
                  <a:schemeClr val="tx1"/>
                </a:solidFill>
                <a:effectLst/>
                <a:latin typeface="+mn-lt"/>
                <a:ea typeface="+mn-ea"/>
                <a:cs typeface="+mn-cs"/>
              </a:rPr>
              <a:t>You can have an online presence quickly and for free!</a:t>
            </a:r>
          </a:p>
          <a:p>
            <a:pPr marL="228600" indent="-228600">
              <a:buAutoNum type="arabicPeriod"/>
            </a:pPr>
            <a:r>
              <a:rPr lang="en-US" sz="1200" b="0" i="0" u="none" strike="noStrike" kern="1200" dirty="0">
                <a:solidFill>
                  <a:schemeClr val="tx1"/>
                </a:solidFill>
                <a:effectLst/>
                <a:latin typeface="+mn-lt"/>
                <a:ea typeface="+mn-ea"/>
                <a:cs typeface="+mn-cs"/>
              </a:rPr>
              <a:t>You can share information about what is happening in your State in the area of climate and health and recruit new members.</a:t>
            </a:r>
          </a:p>
          <a:p>
            <a:pPr marL="228600" indent="-228600">
              <a:buAutoNum type="arabicPeriod"/>
            </a:pPr>
            <a:r>
              <a:rPr lang="en-US" sz="1200" b="0" i="0" u="none" strike="noStrike" kern="1200" dirty="0">
                <a:solidFill>
                  <a:schemeClr val="tx1"/>
                </a:solidFill>
                <a:effectLst/>
                <a:latin typeface="+mn-lt"/>
                <a:ea typeface="+mn-ea"/>
                <a:cs typeface="+mn-cs"/>
              </a:rPr>
              <a:t>Other health professionals are able to see what groups are doing in their State, and become involved, or even be inspired to start a Clinician Climate Action group themselves!</a:t>
            </a:r>
            <a:endParaRPr lang="en-US" dirty="0"/>
          </a:p>
        </p:txBody>
      </p:sp>
      <p:sp>
        <p:nvSpPr>
          <p:cNvPr id="4" name="Slide Number Placeholder 3"/>
          <p:cNvSpPr>
            <a:spLocks noGrp="1"/>
          </p:cNvSpPr>
          <p:nvPr>
            <p:ph type="sldNum" sz="quarter" idx="5"/>
          </p:nvPr>
        </p:nvSpPr>
        <p:spPr/>
        <p:txBody>
          <a:bodyPr/>
          <a:lstStyle/>
          <a:p>
            <a:fld id="{2377959E-B35D-6148-A6C4-550F7128A1CE}" type="slidenum">
              <a:rPr lang="en-US" smtClean="0"/>
              <a:t>3</a:t>
            </a:fld>
            <a:endParaRPr lang="en-US"/>
          </a:p>
        </p:txBody>
      </p:sp>
    </p:spTree>
    <p:extLst>
      <p:ext uri="{BB962C8B-B14F-4D97-AF65-F5344CB8AC3E}">
        <p14:creationId xmlns:p14="http://schemas.microsoft.com/office/powerpoint/2010/main" val="306692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a couple of options for a Clinician Climate Action Group to build a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Option1: The Consortium sets up the pages you’d like for your website. An example shown here is FCCA. This is hosted within the States section on the Consortium site. It’s a good option for newly formed groups who only require a fairly simple site and don’t have spare cash! You won’t be able to have your own domain name.</a:t>
            </a:r>
          </a:p>
        </p:txBody>
      </p:sp>
      <p:sp>
        <p:nvSpPr>
          <p:cNvPr id="4" name="Slide Number Placeholder 3"/>
          <p:cNvSpPr>
            <a:spLocks noGrp="1"/>
          </p:cNvSpPr>
          <p:nvPr>
            <p:ph type="sldNum" sz="quarter" idx="5"/>
          </p:nvPr>
        </p:nvSpPr>
        <p:spPr/>
        <p:txBody>
          <a:bodyPr/>
          <a:lstStyle/>
          <a:p>
            <a:fld id="{2377959E-B35D-6148-A6C4-550F7128A1CE}" type="slidenum">
              <a:rPr lang="en-US" smtClean="0"/>
              <a:t>4</a:t>
            </a:fld>
            <a:endParaRPr lang="en-US"/>
          </a:p>
        </p:txBody>
      </p:sp>
    </p:spTree>
    <p:extLst>
      <p:ext uri="{BB962C8B-B14F-4D97-AF65-F5344CB8AC3E}">
        <p14:creationId xmlns:p14="http://schemas.microsoft.com/office/powerpoint/2010/main" val="237866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Option 2: Build you own! Virginia Clinicians for Climate Action is a great example of how you can build your own site. VCCA quickly outgrew our capacity to maintain their website. They wanted to add dropdowns to their menu, and needed to upload documents, photos and resources for their members. VCCA were able to use the enthusiasm of several members to build this site using </a:t>
            </a:r>
            <a:r>
              <a:rPr lang="en-US" sz="1200" b="0" i="0" u="none" strike="noStrike" kern="1200" dirty="0" err="1">
                <a:solidFill>
                  <a:schemeClr val="tx1"/>
                </a:solidFill>
                <a:effectLst/>
                <a:latin typeface="+mn-lt"/>
                <a:ea typeface="+mn-ea"/>
                <a:cs typeface="+mn-cs"/>
              </a:rPr>
              <a:t>Wix</a:t>
            </a:r>
            <a:r>
              <a:rPr lang="en-US" sz="1200" b="0" i="0" u="none" strike="noStrike" kern="1200" dirty="0">
                <a:solidFill>
                  <a:schemeClr val="tx1"/>
                </a:solidFill>
                <a:effectLst/>
                <a:latin typeface="+mn-lt"/>
                <a:ea typeface="+mn-ea"/>
                <a:cs typeface="+mn-cs"/>
              </a:rPr>
              <a:t>. VCCA has their own domain name for their web address.</a:t>
            </a:r>
            <a:endParaRPr lang="en-US" i="0" u="none" dirty="0"/>
          </a:p>
        </p:txBody>
      </p:sp>
      <p:sp>
        <p:nvSpPr>
          <p:cNvPr id="4" name="Slide Number Placeholder 3"/>
          <p:cNvSpPr>
            <a:spLocks noGrp="1"/>
          </p:cNvSpPr>
          <p:nvPr>
            <p:ph type="sldNum" sz="quarter" idx="5"/>
          </p:nvPr>
        </p:nvSpPr>
        <p:spPr/>
        <p:txBody>
          <a:bodyPr/>
          <a:lstStyle/>
          <a:p>
            <a:fld id="{2377959E-B35D-6148-A6C4-550F7128A1CE}" type="slidenum">
              <a:rPr lang="en-US" smtClean="0"/>
              <a:t>5</a:t>
            </a:fld>
            <a:endParaRPr lang="en-US"/>
          </a:p>
        </p:txBody>
      </p:sp>
    </p:spTree>
    <p:extLst>
      <p:ext uri="{BB962C8B-B14F-4D97-AF65-F5344CB8AC3E}">
        <p14:creationId xmlns:p14="http://schemas.microsoft.com/office/powerpoint/2010/main" val="84804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building your own site, here are a few of the most popular programs:</a:t>
            </a:r>
          </a:p>
          <a:p>
            <a:r>
              <a:rPr lang="en-US" sz="1200" b="1" i="0" u="none" strike="noStrike" kern="1200" dirty="0">
                <a:solidFill>
                  <a:schemeClr val="tx1"/>
                </a:solidFill>
                <a:effectLst/>
                <a:latin typeface="+mn-lt"/>
                <a:ea typeface="+mn-ea"/>
                <a:cs typeface="+mn-cs"/>
              </a:rPr>
              <a:t>Google Sites </a:t>
            </a:r>
            <a:r>
              <a:rPr lang="en-US" sz="1200" b="0" i="0" u="none" strike="noStrike" kern="1200" dirty="0">
                <a:solidFill>
                  <a:schemeClr val="tx1"/>
                </a:solidFill>
                <a:effectLst/>
                <a:latin typeface="+mn-lt"/>
                <a:ea typeface="+mn-ea"/>
                <a:cs typeface="+mn-cs"/>
              </a:rPr>
              <a:t>is free and you just need a google account to create a site. The site can only be quite basic and will be on </a:t>
            </a:r>
            <a:r>
              <a:rPr lang="en-US" sz="1200" b="0" i="0" u="none" strike="noStrike" kern="1200" dirty="0" err="1">
                <a:solidFill>
                  <a:schemeClr val="tx1"/>
                </a:solidFill>
                <a:effectLst/>
                <a:latin typeface="+mn-lt"/>
                <a:ea typeface="+mn-ea"/>
                <a:cs typeface="+mn-cs"/>
              </a:rPr>
              <a:t>google’s</a:t>
            </a:r>
            <a:r>
              <a:rPr lang="en-US" sz="1200" b="0" i="0" u="none" strike="noStrike" kern="1200" dirty="0">
                <a:solidFill>
                  <a:schemeClr val="tx1"/>
                </a:solidFill>
                <a:effectLst/>
                <a:latin typeface="+mn-lt"/>
                <a:ea typeface="+mn-ea"/>
                <a:cs typeface="+mn-cs"/>
              </a:rPr>
              <a:t> domain (meaning you can’t have your own domain name) </a:t>
            </a:r>
            <a:r>
              <a:rPr lang="en-US" sz="1200" b="0" i="0" u="none" strike="noStrike" kern="1200" dirty="0" err="1">
                <a:solidFill>
                  <a:schemeClr val="tx1"/>
                </a:solidFill>
                <a:effectLst/>
                <a:latin typeface="+mn-lt"/>
                <a:ea typeface="+mn-ea"/>
                <a:cs typeface="+mn-cs"/>
              </a:rPr>
              <a:t>eg.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sites.</a:t>
            </a:r>
            <a:r>
              <a:rPr lang="en-US" sz="1200" b="1" i="0" u="none" strike="noStrike" kern="1200" dirty="0" err="1">
                <a:solidFill>
                  <a:schemeClr val="tx1"/>
                </a:solidFill>
                <a:effectLst/>
                <a:latin typeface="+mn-lt"/>
                <a:ea typeface="+mn-ea"/>
                <a:cs typeface="+mn-cs"/>
              </a:rPr>
              <a:t>google</a:t>
            </a:r>
            <a:r>
              <a:rPr lang="en-US" sz="1200" b="0" i="0" u="none" strike="noStrike" kern="1200" dirty="0" err="1">
                <a:solidFill>
                  <a:schemeClr val="tx1"/>
                </a:solidFill>
                <a:effectLst/>
                <a:latin typeface="+mn-lt"/>
                <a:ea typeface="+mn-ea"/>
                <a:cs typeface="+mn-cs"/>
              </a:rPr>
              <a:t>.com</a:t>
            </a:r>
            <a:r>
              <a:rPr lang="en-US" sz="1200" b="0" i="0" u="none" strike="noStrike" kern="1200" dirty="0">
                <a:solidFill>
                  <a:schemeClr val="tx1"/>
                </a:solidFill>
                <a:effectLst/>
                <a:latin typeface="+mn-lt"/>
                <a:ea typeface="+mn-ea"/>
                <a:cs typeface="+mn-cs"/>
              </a:rPr>
              <a:t>/view/</a:t>
            </a:r>
            <a:r>
              <a:rPr lang="en-US" sz="1200" b="0" i="0" u="none" strike="noStrike" kern="1200" dirty="0" err="1">
                <a:solidFill>
                  <a:schemeClr val="tx1"/>
                </a:solidFill>
                <a:effectLst/>
                <a:latin typeface="+mn-lt"/>
                <a:ea typeface="+mn-ea"/>
                <a:cs typeface="+mn-cs"/>
              </a:rPr>
              <a:t>yoursite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Services like </a:t>
            </a:r>
            <a:r>
              <a:rPr lang="en-US" sz="1200" b="1" i="0" u="none" strike="noStrike" kern="1200" dirty="0" err="1">
                <a:solidFill>
                  <a:schemeClr val="tx1"/>
                </a:solidFill>
                <a:effectLst/>
                <a:latin typeface="+mn-lt"/>
                <a:ea typeface="+mn-ea"/>
                <a:cs typeface="+mn-cs"/>
              </a:rPr>
              <a:t>Wix</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Squarespace</a:t>
            </a:r>
            <a:r>
              <a:rPr lang="en-US" sz="1200" b="0" i="0" u="none" strike="noStrike" kern="1200" dirty="0">
                <a:solidFill>
                  <a:schemeClr val="tx1"/>
                </a:solidFill>
                <a:effectLst/>
                <a:latin typeface="+mn-lt"/>
                <a:ea typeface="+mn-ea"/>
                <a:cs typeface="+mn-cs"/>
              </a:rPr>
              <a:t> allow you to create a simple but effective website using drag and drop templates. </a:t>
            </a:r>
            <a:r>
              <a:rPr lang="en-US" sz="1200" b="1" i="0" u="none" strike="noStrike" kern="1200" dirty="0" err="1">
                <a:solidFill>
                  <a:schemeClr val="tx1"/>
                </a:solidFill>
                <a:effectLst/>
                <a:latin typeface="+mn-lt"/>
                <a:ea typeface="+mn-ea"/>
                <a:cs typeface="+mn-cs"/>
              </a:rPr>
              <a:t>Wordpress</a:t>
            </a:r>
            <a:r>
              <a:rPr lang="en-US" sz="1200" b="0" i="0" u="none" strike="noStrike" kern="1200" dirty="0">
                <a:solidFill>
                  <a:schemeClr val="tx1"/>
                </a:solidFill>
                <a:effectLst/>
                <a:latin typeface="+mn-lt"/>
                <a:ea typeface="+mn-ea"/>
                <a:cs typeface="+mn-cs"/>
              </a:rPr>
              <a:t> is a popular content management system (CMS) with lots of templates and plugins available to create quite complex sites. Learning </a:t>
            </a:r>
            <a:r>
              <a:rPr lang="en-US" sz="1200" b="0" i="0" u="none" strike="noStrike" kern="1200" dirty="0" err="1">
                <a:solidFill>
                  <a:schemeClr val="tx1"/>
                </a:solidFill>
                <a:effectLst/>
                <a:latin typeface="+mn-lt"/>
                <a:ea typeface="+mn-ea"/>
                <a:cs typeface="+mn-cs"/>
              </a:rPr>
              <a:t>Wordpress</a:t>
            </a:r>
            <a:r>
              <a:rPr lang="en-US" sz="1200" b="0" i="0" u="none" strike="noStrike" kern="1200" dirty="0">
                <a:solidFill>
                  <a:schemeClr val="tx1"/>
                </a:solidFill>
                <a:effectLst/>
                <a:latin typeface="+mn-lt"/>
                <a:ea typeface="+mn-ea"/>
                <a:cs typeface="+mn-cs"/>
              </a:rPr>
              <a:t> can be quite daunting and requires some initial website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benefit of maintaining your own site is that it gives you much more flexibility and freedom to make changes. The downside is the added cost and time to initially build the site, plus the ongoing costs for maintenance and hosting.</a:t>
            </a:r>
          </a:p>
        </p:txBody>
      </p:sp>
      <p:sp>
        <p:nvSpPr>
          <p:cNvPr id="4" name="Slide Number Placeholder 3"/>
          <p:cNvSpPr>
            <a:spLocks noGrp="1"/>
          </p:cNvSpPr>
          <p:nvPr>
            <p:ph type="sldNum" sz="quarter" idx="5"/>
          </p:nvPr>
        </p:nvSpPr>
        <p:spPr/>
        <p:txBody>
          <a:bodyPr/>
          <a:lstStyle/>
          <a:p>
            <a:fld id="{2377959E-B35D-6148-A6C4-550F7128A1CE}" type="slidenum">
              <a:rPr lang="en-US" smtClean="0"/>
              <a:t>6</a:t>
            </a:fld>
            <a:endParaRPr lang="en-US"/>
          </a:p>
        </p:txBody>
      </p:sp>
    </p:spTree>
    <p:extLst>
      <p:ext uri="{BB962C8B-B14F-4D97-AF65-F5344CB8AC3E}">
        <p14:creationId xmlns:p14="http://schemas.microsoft.com/office/powerpoint/2010/main" val="399645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Logo.</a:t>
            </a:r>
            <a:r>
              <a:rPr lang="en-US" dirty="0"/>
              <a:t> You’ll need a logo to brand your State Clinician Climate Action group and there are 2 options for this:</a:t>
            </a:r>
          </a:p>
          <a:p>
            <a:pPr marL="228600" indent="-228600">
              <a:buAutoNum type="arabicPeriod"/>
            </a:pPr>
            <a:r>
              <a:rPr lang="en-US" dirty="0"/>
              <a:t>Have the Consortium create your logo based on our CCA logo template you see here. You can choose the wording and colors. This is the easiest options and it’s free! You can see </a:t>
            </a:r>
            <a:r>
              <a:rPr lang="en-US" b="1" dirty="0"/>
              <a:t>Wisconsin </a:t>
            </a:r>
            <a:r>
              <a:rPr lang="en-US" dirty="0"/>
              <a:t>and </a:t>
            </a:r>
            <a:r>
              <a:rPr lang="en-US" b="1" dirty="0"/>
              <a:t>Georgia groups </a:t>
            </a:r>
            <a:r>
              <a:rPr lang="en-US" b="0" dirty="0"/>
              <a:t>as examples.</a:t>
            </a:r>
          </a:p>
          <a:p>
            <a:pPr marL="228600" indent="-228600">
              <a:buAutoNum type="arabicPeriod"/>
            </a:pPr>
            <a:r>
              <a:rPr lang="en-US" dirty="0"/>
              <a:t>Have it custom designed by a graphic designer. This option is much more expensive, but if your group would like something specific and unique this could be the option for you. A great example is </a:t>
            </a:r>
            <a:r>
              <a:rPr lang="en-US" b="1" dirty="0"/>
              <a:t>Montana Health Professionals for a Healthy Climate</a:t>
            </a:r>
            <a:r>
              <a:rPr lang="en-US" dirty="0"/>
              <a:t>.</a:t>
            </a:r>
          </a:p>
        </p:txBody>
      </p:sp>
      <p:sp>
        <p:nvSpPr>
          <p:cNvPr id="4" name="Slide Number Placeholder 3"/>
          <p:cNvSpPr>
            <a:spLocks noGrp="1"/>
          </p:cNvSpPr>
          <p:nvPr>
            <p:ph type="sldNum" sz="quarter" idx="5"/>
          </p:nvPr>
        </p:nvSpPr>
        <p:spPr/>
        <p:txBody>
          <a:bodyPr/>
          <a:lstStyle/>
          <a:p>
            <a:fld id="{2377959E-B35D-6148-A6C4-550F7128A1CE}" type="slidenum">
              <a:rPr lang="en-US" smtClean="0"/>
              <a:t>7</a:t>
            </a:fld>
            <a:endParaRPr lang="en-US"/>
          </a:p>
        </p:txBody>
      </p:sp>
    </p:spTree>
    <p:extLst>
      <p:ext uri="{BB962C8B-B14F-4D97-AF65-F5344CB8AC3E}">
        <p14:creationId xmlns:p14="http://schemas.microsoft.com/office/powerpoint/2010/main" val="107590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Mailing Lists. </a:t>
            </a:r>
            <a:r>
              <a:rPr lang="en-US" sz="1200" b="0" i="0" u="none" strike="noStrike" kern="1200" dirty="0">
                <a:solidFill>
                  <a:schemeClr val="tx1"/>
                </a:solidFill>
                <a:effectLst/>
                <a:latin typeface="+mn-lt"/>
                <a:ea typeface="+mn-ea"/>
                <a:cs typeface="+mn-cs"/>
              </a:rPr>
              <a:t>You’ll probably want to collect contact details of those interested in joining your group, or perhaps you’d like to start a newsletter.</a:t>
            </a:r>
          </a:p>
          <a:p>
            <a:pPr rtl="0"/>
            <a:r>
              <a:rPr lang="en-US" sz="1200" b="0" i="0" u="none" strike="noStrike" kern="1200" dirty="0">
                <a:solidFill>
                  <a:schemeClr val="tx1"/>
                </a:solidFill>
                <a:effectLst/>
                <a:latin typeface="+mn-lt"/>
                <a:ea typeface="+mn-ea"/>
                <a:cs typeface="+mn-cs"/>
              </a:rPr>
              <a:t>These are 2 options for creating and maintaining a Mailing List:</a:t>
            </a:r>
          </a:p>
          <a:p>
            <a:pPr rtl="0"/>
            <a:r>
              <a:rPr lang="en-US" sz="1200" b="1" i="0" u="none" strike="noStrike" kern="1200" dirty="0">
                <a:solidFill>
                  <a:schemeClr val="tx1"/>
                </a:solidFill>
                <a:effectLst/>
                <a:latin typeface="+mn-lt"/>
                <a:ea typeface="+mn-ea"/>
                <a:cs typeface="+mn-cs"/>
              </a:rPr>
              <a:t>OPTION 1:</a:t>
            </a:r>
            <a:r>
              <a:rPr lang="en-US" sz="1200" b="0" i="0" u="none" strike="noStrike" kern="1200" dirty="0">
                <a:solidFill>
                  <a:schemeClr val="tx1"/>
                </a:solidFill>
                <a:effectLst/>
                <a:latin typeface="+mn-lt"/>
                <a:ea typeface="+mn-ea"/>
                <a:cs typeface="+mn-cs"/>
              </a:rPr>
              <a:t> Create a signup page with Google Form. Use a “Join” or “Subscribe” button to link to your form. Google has some really good tutorials for beginners. You can maintain your data in a linked Google sheet. You’ll be able to export data out of this Google sheet and into an Email Service Provider as needed (like MailChimp), or into Excel. You’ll see an example on the screen – Ohio CCA uses Google Form to collect sign-ups for their mailing list.</a:t>
            </a:r>
          </a:p>
        </p:txBody>
      </p:sp>
      <p:sp>
        <p:nvSpPr>
          <p:cNvPr id="4" name="Slide Number Placeholder 3"/>
          <p:cNvSpPr>
            <a:spLocks noGrp="1"/>
          </p:cNvSpPr>
          <p:nvPr>
            <p:ph type="sldNum" sz="quarter" idx="5"/>
          </p:nvPr>
        </p:nvSpPr>
        <p:spPr/>
        <p:txBody>
          <a:bodyPr/>
          <a:lstStyle/>
          <a:p>
            <a:fld id="{2377959E-B35D-6148-A6C4-550F7128A1CE}" type="slidenum">
              <a:rPr lang="en-US" smtClean="0"/>
              <a:t>8</a:t>
            </a:fld>
            <a:endParaRPr lang="en-US"/>
          </a:p>
        </p:txBody>
      </p:sp>
    </p:spTree>
    <p:extLst>
      <p:ext uri="{BB962C8B-B14F-4D97-AF65-F5344CB8AC3E}">
        <p14:creationId xmlns:p14="http://schemas.microsoft.com/office/powerpoint/2010/main" val="127030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OPTION 2: </a:t>
            </a:r>
            <a:r>
              <a:rPr lang="en-US" sz="1200" b="0" i="0" u="none" strike="noStrike" kern="1200" dirty="0">
                <a:solidFill>
                  <a:schemeClr val="tx1"/>
                </a:solidFill>
                <a:effectLst/>
                <a:latin typeface="+mn-lt"/>
                <a:ea typeface="+mn-ea"/>
                <a:cs typeface="+mn-cs"/>
              </a:rPr>
              <a:t>MailChimp, Emma, and Constant Contact are some you may have heard of before. You can create signup forms, build and maintain your mailing list, and send newsletters and other communications. These services are initially free, but require a subscription once you exceed basic services. The Consortium uses MailChimp to send out newsletters to subscribers. Most Email Service Providers, including MailChimp, provide a form-building tool so you can create a “signup form”, that can then be added to your website. You can see an example of a MailChimp form embedded on the Florida CCA Newsletter signup page.</a:t>
            </a:r>
          </a:p>
        </p:txBody>
      </p:sp>
      <p:sp>
        <p:nvSpPr>
          <p:cNvPr id="4" name="Slide Number Placeholder 3"/>
          <p:cNvSpPr>
            <a:spLocks noGrp="1"/>
          </p:cNvSpPr>
          <p:nvPr>
            <p:ph type="sldNum" sz="quarter" idx="5"/>
          </p:nvPr>
        </p:nvSpPr>
        <p:spPr/>
        <p:txBody>
          <a:bodyPr/>
          <a:lstStyle/>
          <a:p>
            <a:fld id="{2377959E-B35D-6148-A6C4-550F7128A1CE}" type="slidenum">
              <a:rPr lang="en-US" smtClean="0"/>
              <a:t>9</a:t>
            </a:fld>
            <a:endParaRPr lang="en-US"/>
          </a:p>
        </p:txBody>
      </p:sp>
    </p:spTree>
    <p:extLst>
      <p:ext uri="{BB962C8B-B14F-4D97-AF65-F5344CB8AC3E}">
        <p14:creationId xmlns:p14="http://schemas.microsoft.com/office/powerpoint/2010/main" val="395951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F190-EDF9-5047-B33A-6562D8F28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0F1232-8FC5-F74C-AB23-88BE8C5A3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35CCE-2A03-DC42-8467-4CC19C1381E8}"/>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5" name="Footer Placeholder 4">
            <a:extLst>
              <a:ext uri="{FF2B5EF4-FFF2-40B4-BE49-F238E27FC236}">
                <a16:creationId xmlns:a16="http://schemas.microsoft.com/office/drawing/2014/main" id="{88749F9B-4211-574B-A7D5-D46C2ACEA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9E2AB-C0C0-D24E-B837-BC275D4845DF}"/>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161907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E268-2D56-7D45-9EFD-A99C91B835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CE86DA-5F85-4849-9589-BA5A03E03D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E141E-1133-4E41-A686-AE791FF1B654}"/>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5" name="Footer Placeholder 4">
            <a:extLst>
              <a:ext uri="{FF2B5EF4-FFF2-40B4-BE49-F238E27FC236}">
                <a16:creationId xmlns:a16="http://schemas.microsoft.com/office/drawing/2014/main" id="{E37549AE-3998-F044-BF34-EE66C1EE0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C1062-0922-5D47-BDAA-43F53A5F1AF4}"/>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239754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72CD8-6256-C244-93B0-81A7E2C74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B07028-86B2-CB4E-BC68-DA003F3EF8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08A35-B63E-8E46-A837-8AF9306A7005}"/>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5" name="Footer Placeholder 4">
            <a:extLst>
              <a:ext uri="{FF2B5EF4-FFF2-40B4-BE49-F238E27FC236}">
                <a16:creationId xmlns:a16="http://schemas.microsoft.com/office/drawing/2014/main" id="{1F72AAAA-9EBA-924B-A203-7C729ADB0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08E09-FB68-6D4F-90F8-00CAE803C701}"/>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224488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0459-D57D-C14E-B072-3FACA0962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A5D84-2534-A842-AD87-BA091CF4B2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96190-D430-AE42-AD7C-DF7974B7B917}"/>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5" name="Footer Placeholder 4">
            <a:extLst>
              <a:ext uri="{FF2B5EF4-FFF2-40B4-BE49-F238E27FC236}">
                <a16:creationId xmlns:a16="http://schemas.microsoft.com/office/drawing/2014/main" id="{BA8224D4-4BBC-764B-B9C6-2F8EC3018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DE973-CE2D-214C-A1BB-2BC9D1D6DD68}"/>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312653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F0DA-6553-224F-81D7-32DD05197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C3D302-2B11-364A-9DC4-971E7B854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981478-2C84-D745-A990-73BA9FB33E85}"/>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5" name="Footer Placeholder 4">
            <a:extLst>
              <a:ext uri="{FF2B5EF4-FFF2-40B4-BE49-F238E27FC236}">
                <a16:creationId xmlns:a16="http://schemas.microsoft.com/office/drawing/2014/main" id="{00E234FD-EF7A-7848-A9FD-5739E8598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542C6-6B1E-E44D-92AD-95D1ED1324AA}"/>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274016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4FC8-070C-0E4E-94BC-A6D9D24B2C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D898F-92FC-9649-8E0A-7EB1623EA6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62E3C5-F1F4-3E4E-A74E-7AF6005EBA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818F9-CD5C-EC43-A872-25839FB2D0E6}"/>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6" name="Footer Placeholder 5">
            <a:extLst>
              <a:ext uri="{FF2B5EF4-FFF2-40B4-BE49-F238E27FC236}">
                <a16:creationId xmlns:a16="http://schemas.microsoft.com/office/drawing/2014/main" id="{CCDC33AB-C1E7-B541-8164-F03535375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AF60B-2A20-D94C-AC5A-D0815A5181C1}"/>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208556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84EC-7EE4-B040-9E33-E5C44F3FE5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7518EB-0200-614B-9C1B-84A31C337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335B87-06AA-4447-9C9C-297F314B7C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C0173-CCE7-194E-92DF-6DDCA080C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E73AE9-052F-AE47-8357-B16921A433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A90A1-147B-1841-ADF9-FB52D0CC9EDD}"/>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8" name="Footer Placeholder 7">
            <a:extLst>
              <a:ext uri="{FF2B5EF4-FFF2-40B4-BE49-F238E27FC236}">
                <a16:creationId xmlns:a16="http://schemas.microsoft.com/office/drawing/2014/main" id="{4DDDBCB3-8DB3-3B41-A058-F34C76A340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E56D3-287F-5447-8142-78246D7BF28D}"/>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341580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D1DC-C46A-2844-A656-AF48643F3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2CCB72-F4AF-3A44-8FFB-A76FB7BD8D00}"/>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4" name="Footer Placeholder 3">
            <a:extLst>
              <a:ext uri="{FF2B5EF4-FFF2-40B4-BE49-F238E27FC236}">
                <a16:creationId xmlns:a16="http://schemas.microsoft.com/office/drawing/2014/main" id="{DC0D99E2-D300-304D-9C6C-D7B295743B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75D3F8-B6BE-024B-B8BE-69B5660EF7FA}"/>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204220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E3BD3-EB6B-364D-96BD-90D210C5E414}"/>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3" name="Footer Placeholder 2">
            <a:extLst>
              <a:ext uri="{FF2B5EF4-FFF2-40B4-BE49-F238E27FC236}">
                <a16:creationId xmlns:a16="http://schemas.microsoft.com/office/drawing/2014/main" id="{EF89F3A0-61C0-254E-A4B8-EFBB238F8B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5C7BD1-6D6A-AB43-92B7-DFECAA813F9F}"/>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392462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B916-E2F2-C942-80CC-0CAD1B98D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DDE99-B7FD-424F-AF16-17B5A9182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84C5C1-FF96-DE49-AEB2-977844686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69F719-7811-FB47-94D5-90B02F33EE2E}"/>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6" name="Footer Placeholder 5">
            <a:extLst>
              <a:ext uri="{FF2B5EF4-FFF2-40B4-BE49-F238E27FC236}">
                <a16:creationId xmlns:a16="http://schemas.microsoft.com/office/drawing/2014/main" id="{79270051-F59A-8B4C-89AA-93046AAC1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355C4-5AF5-EB47-A878-52523BE31FCD}"/>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45961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3C69-9B50-D34C-940E-F1A09D69B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7BE60-1EAC-7F43-A839-47E215772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0A37A9-096E-B142-8D15-C24DAA8D2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A9F057-EA95-F343-AB47-00B068D6C013}"/>
              </a:ext>
            </a:extLst>
          </p:cNvPr>
          <p:cNvSpPr>
            <a:spLocks noGrp="1"/>
          </p:cNvSpPr>
          <p:nvPr>
            <p:ph type="dt" sz="half" idx="10"/>
          </p:nvPr>
        </p:nvSpPr>
        <p:spPr/>
        <p:txBody>
          <a:bodyPr/>
          <a:lstStyle/>
          <a:p>
            <a:fld id="{A6F2B737-6F63-1648-BABD-DC797CF960FE}" type="datetimeFigureOut">
              <a:rPr lang="en-US" smtClean="0"/>
              <a:t>7/28/20</a:t>
            </a:fld>
            <a:endParaRPr lang="en-US"/>
          </a:p>
        </p:txBody>
      </p:sp>
      <p:sp>
        <p:nvSpPr>
          <p:cNvPr id="6" name="Footer Placeholder 5">
            <a:extLst>
              <a:ext uri="{FF2B5EF4-FFF2-40B4-BE49-F238E27FC236}">
                <a16:creationId xmlns:a16="http://schemas.microsoft.com/office/drawing/2014/main" id="{BB12B80A-DEA7-FC40-A84A-4EC598B47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5AD6-77F3-514B-A5EB-BAA36020CFD2}"/>
              </a:ext>
            </a:extLst>
          </p:cNvPr>
          <p:cNvSpPr>
            <a:spLocks noGrp="1"/>
          </p:cNvSpPr>
          <p:nvPr>
            <p:ph type="sldNum" sz="quarter" idx="12"/>
          </p:nvPr>
        </p:nvSpPr>
        <p:spPr/>
        <p:txBody>
          <a:bodyPr/>
          <a:lstStyle/>
          <a:p>
            <a:fld id="{0A118431-0302-8E42-9866-A31D734F9B24}" type="slidenum">
              <a:rPr lang="en-US" smtClean="0"/>
              <a:t>‹#›</a:t>
            </a:fld>
            <a:endParaRPr lang="en-US"/>
          </a:p>
        </p:txBody>
      </p:sp>
    </p:spTree>
    <p:extLst>
      <p:ext uri="{BB962C8B-B14F-4D97-AF65-F5344CB8AC3E}">
        <p14:creationId xmlns:p14="http://schemas.microsoft.com/office/powerpoint/2010/main" val="352956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A8A7E-8BDD-B246-B086-BE415DFB4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032B-EF3A-F642-A4A4-207709AB1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7DDAD-2210-BC49-AE3A-9483B980A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2B737-6F63-1648-BABD-DC797CF960FE}" type="datetimeFigureOut">
              <a:rPr lang="en-US" smtClean="0"/>
              <a:t>7/28/20</a:t>
            </a:fld>
            <a:endParaRPr lang="en-US"/>
          </a:p>
        </p:txBody>
      </p:sp>
      <p:sp>
        <p:nvSpPr>
          <p:cNvPr id="5" name="Footer Placeholder 4">
            <a:extLst>
              <a:ext uri="{FF2B5EF4-FFF2-40B4-BE49-F238E27FC236}">
                <a16:creationId xmlns:a16="http://schemas.microsoft.com/office/drawing/2014/main" id="{BE161EE1-7E94-F64D-9CD4-7010E8EC0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DC005-4F4C-3F40-A080-AD4625D0F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431-0302-8E42-9866-A31D734F9B24}" type="slidenum">
              <a:rPr lang="en-US" smtClean="0"/>
              <a:t>‹#›</a:t>
            </a:fld>
            <a:endParaRPr lang="en-US"/>
          </a:p>
        </p:txBody>
      </p:sp>
    </p:spTree>
    <p:extLst>
      <p:ext uri="{BB962C8B-B14F-4D97-AF65-F5344CB8AC3E}">
        <p14:creationId xmlns:p14="http://schemas.microsoft.com/office/powerpoint/2010/main" val="13562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5146F6-2C0F-5A4C-8F2E-E53D809FAFE1}"/>
              </a:ext>
            </a:extLst>
          </p:cNvPr>
          <p:cNvSpPr/>
          <p:nvPr/>
        </p:nvSpPr>
        <p:spPr>
          <a:xfrm>
            <a:off x="-1" y="5278582"/>
            <a:ext cx="12192000" cy="1579418"/>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A6AC42-6286-5D46-82D3-9E61DEE4C663}"/>
              </a:ext>
            </a:extLst>
          </p:cNvPr>
          <p:cNvSpPr/>
          <p:nvPr/>
        </p:nvSpPr>
        <p:spPr>
          <a:xfrm>
            <a:off x="0" y="0"/>
            <a:ext cx="12192000" cy="5278582"/>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C73580-D1A5-A048-9F85-F8906443A913}"/>
              </a:ext>
            </a:extLst>
          </p:cNvPr>
          <p:cNvPicPr>
            <a:picLocks noChangeAspect="1"/>
          </p:cNvPicPr>
          <p:nvPr/>
        </p:nvPicPr>
        <p:blipFill>
          <a:blip r:embed="rId3">
            <a:alphaModFix amt="35000"/>
          </a:blip>
          <a:stretch>
            <a:fillRect/>
          </a:stretch>
        </p:blipFill>
        <p:spPr>
          <a:xfrm>
            <a:off x="1253873" y="106076"/>
            <a:ext cx="9684252" cy="5793996"/>
          </a:xfrm>
          <a:prstGeom prst="rect">
            <a:avLst/>
          </a:prstGeom>
        </p:spPr>
      </p:pic>
      <p:sp>
        <p:nvSpPr>
          <p:cNvPr id="2" name="Title 1">
            <a:extLst>
              <a:ext uri="{FF2B5EF4-FFF2-40B4-BE49-F238E27FC236}">
                <a16:creationId xmlns:a16="http://schemas.microsoft.com/office/drawing/2014/main" id="{9F3932A6-9B01-DE41-9E27-E8DC5E30E666}"/>
              </a:ext>
            </a:extLst>
          </p:cNvPr>
          <p:cNvSpPr>
            <a:spLocks noGrp="1"/>
          </p:cNvSpPr>
          <p:nvPr>
            <p:ph type="ctrTitle"/>
          </p:nvPr>
        </p:nvSpPr>
        <p:spPr>
          <a:xfrm>
            <a:off x="921327" y="1842656"/>
            <a:ext cx="10349345" cy="2417818"/>
          </a:xfrm>
          <a:noFill/>
          <a:effectLst>
            <a:outerShdw blurRad="76200" dist="50800" dir="5400000" algn="ctr" rotWithShape="0">
              <a:srgbClr val="000000">
                <a:alpha val="43137"/>
              </a:srgbClr>
            </a:outerShdw>
          </a:effectLst>
        </p:spPr>
        <p:txBody>
          <a:bodyPr>
            <a:normAutofit/>
          </a:bodyPr>
          <a:lstStyle/>
          <a:p>
            <a:r>
              <a:rPr lang="en-US" sz="5500" i="1" dirty="0">
                <a:solidFill>
                  <a:schemeClr val="bg1"/>
                </a:solidFill>
                <a:latin typeface="Merriweather" pitchFamily="2" charset="77"/>
              </a:rPr>
              <a:t>Launching a </a:t>
            </a:r>
            <a:br>
              <a:rPr lang="en-US" sz="5500" i="1" dirty="0">
                <a:solidFill>
                  <a:schemeClr val="bg1"/>
                </a:solidFill>
                <a:latin typeface="Merriweather" pitchFamily="2" charset="77"/>
              </a:rPr>
            </a:br>
            <a:r>
              <a:rPr lang="en-US" sz="5500" i="1" dirty="0">
                <a:solidFill>
                  <a:schemeClr val="bg1"/>
                </a:solidFill>
                <a:latin typeface="Merriweather" pitchFamily="2" charset="77"/>
              </a:rPr>
              <a:t>State Clinician Climate Action Website</a:t>
            </a:r>
          </a:p>
        </p:txBody>
      </p:sp>
      <p:pic>
        <p:nvPicPr>
          <p:cNvPr id="9" name="Picture 8">
            <a:extLst>
              <a:ext uri="{FF2B5EF4-FFF2-40B4-BE49-F238E27FC236}">
                <a16:creationId xmlns:a16="http://schemas.microsoft.com/office/drawing/2014/main" id="{EE7E2AEC-D8E9-E345-81A9-8EAC269D4544}"/>
              </a:ext>
            </a:extLst>
          </p:cNvPr>
          <p:cNvPicPr>
            <a:picLocks noChangeAspect="1"/>
          </p:cNvPicPr>
          <p:nvPr/>
        </p:nvPicPr>
        <p:blipFill>
          <a:blip r:embed="rId4"/>
          <a:stretch>
            <a:fillRect/>
          </a:stretch>
        </p:blipFill>
        <p:spPr>
          <a:xfrm>
            <a:off x="4429989" y="5507414"/>
            <a:ext cx="3332019" cy="1108349"/>
          </a:xfrm>
          <a:prstGeom prst="rect">
            <a:avLst/>
          </a:prstGeom>
        </p:spPr>
      </p:pic>
    </p:spTree>
    <p:extLst>
      <p:ext uri="{BB962C8B-B14F-4D97-AF65-F5344CB8AC3E}">
        <p14:creationId xmlns:p14="http://schemas.microsoft.com/office/powerpoint/2010/main" val="315097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A21C36-2700-3B46-819A-ED82E368CECE}"/>
              </a:ext>
            </a:extLst>
          </p:cNvPr>
          <p:cNvSpPr/>
          <p:nvPr/>
        </p:nvSpPr>
        <p:spPr>
          <a:xfrm>
            <a:off x="0" y="0"/>
            <a:ext cx="12192000" cy="1300163"/>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80FB728-68E8-BC45-94F6-FE2B79ED4FF9}"/>
              </a:ext>
            </a:extLst>
          </p:cNvPr>
          <p:cNvSpPr txBox="1">
            <a:spLocks/>
          </p:cNvSpPr>
          <p:nvPr/>
        </p:nvSpPr>
        <p:spPr>
          <a:xfrm>
            <a:off x="676919" y="336551"/>
            <a:ext cx="6194936" cy="963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i="1" dirty="0">
                <a:solidFill>
                  <a:schemeClr val="bg1"/>
                </a:solidFill>
                <a:latin typeface="Merriweather" pitchFamily="2" charset="77"/>
              </a:rPr>
              <a:t>Website Tips</a:t>
            </a:r>
          </a:p>
        </p:txBody>
      </p:sp>
      <p:sp>
        <p:nvSpPr>
          <p:cNvPr id="3" name="Content Placeholder 2">
            <a:extLst>
              <a:ext uri="{FF2B5EF4-FFF2-40B4-BE49-F238E27FC236}">
                <a16:creationId xmlns:a16="http://schemas.microsoft.com/office/drawing/2014/main" id="{D20100FB-7DD5-854B-82AE-3016C5CCFB21}"/>
              </a:ext>
            </a:extLst>
          </p:cNvPr>
          <p:cNvSpPr>
            <a:spLocks noGrp="1"/>
          </p:cNvSpPr>
          <p:nvPr>
            <p:ph idx="1"/>
          </p:nvPr>
        </p:nvSpPr>
        <p:spPr>
          <a:xfrm>
            <a:off x="676920" y="1636714"/>
            <a:ext cx="5072698" cy="4116972"/>
          </a:xfrm>
        </p:spPr>
        <p:txBody>
          <a:bodyPr>
            <a:noAutofit/>
          </a:bodyPr>
          <a:lstStyle/>
          <a:p>
            <a:pPr>
              <a:lnSpc>
                <a:spcPct val="100000"/>
              </a:lnSpc>
              <a:spcBef>
                <a:spcPts val="1200"/>
              </a:spcBef>
            </a:pPr>
            <a:r>
              <a:rPr lang="en-US" sz="2400" dirty="0"/>
              <a:t>Keep it simple and clear – navigation, text and forms!</a:t>
            </a:r>
          </a:p>
          <a:p>
            <a:pPr>
              <a:lnSpc>
                <a:spcPct val="100000"/>
              </a:lnSpc>
              <a:spcBef>
                <a:spcPts val="1200"/>
              </a:spcBef>
            </a:pPr>
            <a:r>
              <a:rPr lang="en-US" sz="2400" dirty="0"/>
              <a:t>Inspire members with Calls to Action</a:t>
            </a:r>
          </a:p>
          <a:p>
            <a:pPr>
              <a:lnSpc>
                <a:spcPct val="100000"/>
              </a:lnSpc>
              <a:spcBef>
                <a:spcPts val="1200"/>
              </a:spcBef>
            </a:pPr>
            <a:r>
              <a:rPr lang="en-US" sz="2400" dirty="0"/>
              <a:t>Make your contact details and </a:t>
            </a:r>
            <a:br>
              <a:rPr lang="en-US" sz="2400" dirty="0"/>
            </a:br>
            <a:r>
              <a:rPr lang="en-US" sz="2400" dirty="0"/>
              <a:t>sign-up form easy to find</a:t>
            </a:r>
          </a:p>
          <a:p>
            <a:pPr>
              <a:lnSpc>
                <a:spcPct val="100000"/>
              </a:lnSpc>
              <a:spcBef>
                <a:spcPts val="1200"/>
              </a:spcBef>
            </a:pPr>
            <a:r>
              <a:rPr lang="en-US" sz="2400" dirty="0"/>
              <a:t>Use pictures to tell your story</a:t>
            </a:r>
          </a:p>
          <a:p>
            <a:pPr>
              <a:lnSpc>
                <a:spcPct val="100000"/>
              </a:lnSpc>
              <a:spcBef>
                <a:spcPts val="1200"/>
              </a:spcBef>
            </a:pPr>
            <a:r>
              <a:rPr lang="en-US" sz="2400" dirty="0"/>
              <a:t>Keep your website up to date</a:t>
            </a:r>
          </a:p>
        </p:txBody>
      </p:sp>
      <p:sp>
        <p:nvSpPr>
          <p:cNvPr id="6" name="Rectangle 5">
            <a:extLst>
              <a:ext uri="{FF2B5EF4-FFF2-40B4-BE49-F238E27FC236}">
                <a16:creationId xmlns:a16="http://schemas.microsoft.com/office/drawing/2014/main" id="{4B95C184-CE78-8542-AB60-4C87CD4564C8}"/>
              </a:ext>
            </a:extLst>
          </p:cNvPr>
          <p:cNvSpPr/>
          <p:nvPr/>
        </p:nvSpPr>
        <p:spPr>
          <a:xfrm>
            <a:off x="-1" y="6521450"/>
            <a:ext cx="12192000" cy="336552"/>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15ED3D7-15AB-4E42-B15A-E2169328B60F}"/>
              </a:ext>
            </a:extLst>
          </p:cNvPr>
          <p:cNvSpPr txBox="1">
            <a:spLocks/>
          </p:cNvSpPr>
          <p:nvPr/>
        </p:nvSpPr>
        <p:spPr>
          <a:xfrm>
            <a:off x="926301" y="5486264"/>
            <a:ext cx="4199881" cy="534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solidFill>
                  <a:srgbClr val="4E85C5"/>
                </a:solidFill>
              </a:rPr>
              <a:t>info@climateconsortium.org</a:t>
            </a:r>
            <a:endParaRPr lang="en-US" sz="2400" b="1" dirty="0">
              <a:solidFill>
                <a:srgbClr val="4E85C5"/>
              </a:solidFill>
            </a:endParaRPr>
          </a:p>
        </p:txBody>
      </p:sp>
      <p:pic>
        <p:nvPicPr>
          <p:cNvPr id="15" name="Picture 14">
            <a:extLst>
              <a:ext uri="{FF2B5EF4-FFF2-40B4-BE49-F238E27FC236}">
                <a16:creationId xmlns:a16="http://schemas.microsoft.com/office/drawing/2014/main" id="{E0549E41-EE03-C04D-B41C-D7A606DAFFF8}"/>
              </a:ext>
            </a:extLst>
          </p:cNvPr>
          <p:cNvPicPr>
            <a:picLocks noChangeAspect="1"/>
          </p:cNvPicPr>
          <p:nvPr/>
        </p:nvPicPr>
        <p:blipFill>
          <a:blip r:embed="rId3"/>
          <a:stretch>
            <a:fillRect/>
          </a:stretch>
        </p:blipFill>
        <p:spPr>
          <a:xfrm>
            <a:off x="6347370" y="224190"/>
            <a:ext cx="5167710" cy="6111379"/>
          </a:xfrm>
          <a:prstGeom prst="rect">
            <a:avLst/>
          </a:prstGeom>
        </p:spPr>
      </p:pic>
    </p:spTree>
    <p:extLst>
      <p:ext uri="{BB962C8B-B14F-4D97-AF65-F5344CB8AC3E}">
        <p14:creationId xmlns:p14="http://schemas.microsoft.com/office/powerpoint/2010/main" val="264587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239D95-AEBF-F248-B1EA-47E735779613}"/>
              </a:ext>
            </a:extLst>
          </p:cNvPr>
          <p:cNvSpPr/>
          <p:nvPr/>
        </p:nvSpPr>
        <p:spPr>
          <a:xfrm>
            <a:off x="0" y="-1"/>
            <a:ext cx="12192000" cy="5100639"/>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0EEC16B-4BDB-D247-9357-63C7753F7316}"/>
              </a:ext>
            </a:extLst>
          </p:cNvPr>
          <p:cNvPicPr>
            <a:picLocks noChangeAspect="1"/>
          </p:cNvPicPr>
          <p:nvPr/>
        </p:nvPicPr>
        <p:blipFill>
          <a:blip r:embed="rId3">
            <a:alphaModFix amt="15000"/>
          </a:blip>
          <a:stretch>
            <a:fillRect/>
          </a:stretch>
        </p:blipFill>
        <p:spPr>
          <a:xfrm>
            <a:off x="193730" y="239275"/>
            <a:ext cx="2263422" cy="3767306"/>
          </a:xfrm>
          <a:prstGeom prst="rect">
            <a:avLst/>
          </a:prstGeom>
        </p:spPr>
      </p:pic>
      <p:sp>
        <p:nvSpPr>
          <p:cNvPr id="6" name="Rectangle 5">
            <a:extLst>
              <a:ext uri="{FF2B5EF4-FFF2-40B4-BE49-F238E27FC236}">
                <a16:creationId xmlns:a16="http://schemas.microsoft.com/office/drawing/2014/main" id="{F6BF8C79-DD42-3D49-8BD5-35C64E771926}"/>
              </a:ext>
            </a:extLst>
          </p:cNvPr>
          <p:cNvSpPr/>
          <p:nvPr/>
        </p:nvSpPr>
        <p:spPr>
          <a:xfrm>
            <a:off x="-1" y="4921251"/>
            <a:ext cx="12192000" cy="1936750"/>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8DD15-AD50-2F48-8389-0E71778DD4EE}"/>
              </a:ext>
            </a:extLst>
          </p:cNvPr>
          <p:cNvSpPr>
            <a:spLocks noGrp="1"/>
          </p:cNvSpPr>
          <p:nvPr>
            <p:ph type="title"/>
          </p:nvPr>
        </p:nvSpPr>
        <p:spPr>
          <a:xfrm>
            <a:off x="1669483" y="166255"/>
            <a:ext cx="8853033" cy="817388"/>
          </a:xfrm>
          <a:noFill/>
        </p:spPr>
        <p:txBody>
          <a:bodyPr>
            <a:normAutofit/>
          </a:bodyPr>
          <a:lstStyle/>
          <a:p>
            <a:pPr algn="ctr"/>
            <a:r>
              <a:rPr lang="en-US" sz="2600" dirty="0" err="1">
                <a:solidFill>
                  <a:schemeClr val="bg1"/>
                </a:solidFill>
                <a:latin typeface="Merriweather" pitchFamily="2" charset="77"/>
              </a:rPr>
              <a:t>medsocietiesforclimatehealth.org</a:t>
            </a:r>
            <a:endParaRPr lang="en-US" sz="2600" dirty="0">
              <a:solidFill>
                <a:schemeClr val="bg1"/>
              </a:solidFill>
              <a:latin typeface="Merriweather" pitchFamily="2" charset="77"/>
            </a:endParaRPr>
          </a:p>
        </p:txBody>
      </p:sp>
      <p:pic>
        <p:nvPicPr>
          <p:cNvPr id="4" name="Picture 3">
            <a:extLst>
              <a:ext uri="{FF2B5EF4-FFF2-40B4-BE49-F238E27FC236}">
                <a16:creationId xmlns:a16="http://schemas.microsoft.com/office/drawing/2014/main" id="{BE20854C-24EE-C64D-9C47-396CF6EDAF24}"/>
              </a:ext>
            </a:extLst>
          </p:cNvPr>
          <p:cNvPicPr>
            <a:picLocks noChangeAspect="1"/>
          </p:cNvPicPr>
          <p:nvPr/>
        </p:nvPicPr>
        <p:blipFill>
          <a:blip r:embed="rId4"/>
          <a:stretch>
            <a:fillRect/>
          </a:stretch>
        </p:blipFill>
        <p:spPr>
          <a:xfrm>
            <a:off x="1669483" y="983643"/>
            <a:ext cx="8853033" cy="5874357"/>
          </a:xfrm>
          <a:prstGeom prst="rect">
            <a:avLst/>
          </a:prstGeom>
          <a:ln>
            <a:noFill/>
          </a:ln>
          <a:effectLst/>
        </p:spPr>
      </p:pic>
      <p:sp>
        <p:nvSpPr>
          <p:cNvPr id="8" name="Rectangle 7">
            <a:extLst>
              <a:ext uri="{FF2B5EF4-FFF2-40B4-BE49-F238E27FC236}">
                <a16:creationId xmlns:a16="http://schemas.microsoft.com/office/drawing/2014/main" id="{125657D0-ED46-404C-AC35-21D819624E8E}"/>
              </a:ext>
            </a:extLst>
          </p:cNvPr>
          <p:cNvSpPr/>
          <p:nvPr/>
        </p:nvSpPr>
        <p:spPr>
          <a:xfrm>
            <a:off x="1669483" y="983644"/>
            <a:ext cx="8853033" cy="58743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AA586EE-C71C-0646-A100-A6B44A03985F}"/>
              </a:ext>
            </a:extLst>
          </p:cNvPr>
          <p:cNvSpPr/>
          <p:nvPr/>
        </p:nvSpPr>
        <p:spPr>
          <a:xfrm>
            <a:off x="7536875" y="1260763"/>
            <a:ext cx="609600" cy="24938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60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97C20-DB0A-784A-891E-4EF555872860}"/>
              </a:ext>
            </a:extLst>
          </p:cNvPr>
          <p:cNvSpPr/>
          <p:nvPr/>
        </p:nvSpPr>
        <p:spPr>
          <a:xfrm>
            <a:off x="0" y="0"/>
            <a:ext cx="12192000" cy="4921249"/>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5F093D-8976-064A-95AB-366329779D5A}"/>
              </a:ext>
            </a:extLst>
          </p:cNvPr>
          <p:cNvPicPr>
            <a:picLocks noChangeAspect="1"/>
          </p:cNvPicPr>
          <p:nvPr/>
        </p:nvPicPr>
        <p:blipFill>
          <a:blip r:embed="rId3">
            <a:alphaModFix amt="15000"/>
          </a:blip>
          <a:stretch>
            <a:fillRect/>
          </a:stretch>
        </p:blipFill>
        <p:spPr>
          <a:xfrm>
            <a:off x="193730" y="239275"/>
            <a:ext cx="2263422" cy="3767306"/>
          </a:xfrm>
          <a:prstGeom prst="rect">
            <a:avLst/>
          </a:prstGeom>
        </p:spPr>
      </p:pic>
      <p:sp>
        <p:nvSpPr>
          <p:cNvPr id="5" name="Rectangle 4">
            <a:extLst>
              <a:ext uri="{FF2B5EF4-FFF2-40B4-BE49-F238E27FC236}">
                <a16:creationId xmlns:a16="http://schemas.microsoft.com/office/drawing/2014/main" id="{B732EDEC-292E-EF4E-A24D-6483C8BA3F83}"/>
              </a:ext>
            </a:extLst>
          </p:cNvPr>
          <p:cNvSpPr/>
          <p:nvPr/>
        </p:nvSpPr>
        <p:spPr>
          <a:xfrm>
            <a:off x="-1" y="4921252"/>
            <a:ext cx="12192000" cy="1936750"/>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FAE5437-EABF-704C-BF1E-E5231B16E2BA}"/>
              </a:ext>
            </a:extLst>
          </p:cNvPr>
          <p:cNvSpPr>
            <a:spLocks noGrp="1"/>
          </p:cNvSpPr>
          <p:nvPr>
            <p:ph type="title"/>
          </p:nvPr>
        </p:nvSpPr>
        <p:spPr>
          <a:xfrm>
            <a:off x="1669483" y="166256"/>
            <a:ext cx="8853033" cy="817388"/>
          </a:xfrm>
          <a:noFill/>
        </p:spPr>
        <p:txBody>
          <a:bodyPr>
            <a:normAutofit/>
          </a:bodyPr>
          <a:lstStyle/>
          <a:p>
            <a:pPr algn="ctr"/>
            <a:r>
              <a:rPr lang="en-US" sz="2600" dirty="0">
                <a:solidFill>
                  <a:schemeClr val="bg1"/>
                </a:solidFill>
                <a:latin typeface="Merriweather" pitchFamily="2" charset="77"/>
              </a:rPr>
              <a:t>states.ms2ch.org</a:t>
            </a:r>
          </a:p>
        </p:txBody>
      </p:sp>
      <p:pic>
        <p:nvPicPr>
          <p:cNvPr id="9" name="Picture 8">
            <a:extLst>
              <a:ext uri="{FF2B5EF4-FFF2-40B4-BE49-F238E27FC236}">
                <a16:creationId xmlns:a16="http://schemas.microsoft.com/office/drawing/2014/main" id="{BC9B0F37-BEC6-6248-9102-53A3B3577C9C}"/>
              </a:ext>
            </a:extLst>
          </p:cNvPr>
          <p:cNvPicPr>
            <a:picLocks noChangeAspect="1"/>
          </p:cNvPicPr>
          <p:nvPr/>
        </p:nvPicPr>
        <p:blipFill>
          <a:blip r:embed="rId4"/>
          <a:stretch>
            <a:fillRect/>
          </a:stretch>
        </p:blipFill>
        <p:spPr>
          <a:xfrm>
            <a:off x="1670116" y="977938"/>
            <a:ext cx="8852400" cy="5880062"/>
          </a:xfrm>
          <a:prstGeom prst="rect">
            <a:avLst/>
          </a:prstGeom>
        </p:spPr>
      </p:pic>
      <p:sp>
        <p:nvSpPr>
          <p:cNvPr id="10" name="Rectangle 9">
            <a:extLst>
              <a:ext uri="{FF2B5EF4-FFF2-40B4-BE49-F238E27FC236}">
                <a16:creationId xmlns:a16="http://schemas.microsoft.com/office/drawing/2014/main" id="{FB0FBFCA-5D29-6647-882F-1F13F5042023}"/>
              </a:ext>
            </a:extLst>
          </p:cNvPr>
          <p:cNvSpPr/>
          <p:nvPr/>
        </p:nvSpPr>
        <p:spPr>
          <a:xfrm>
            <a:off x="1669483" y="977936"/>
            <a:ext cx="8853033" cy="588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0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EA44B7-1881-534A-9ABE-CA39994CDFB3}"/>
              </a:ext>
            </a:extLst>
          </p:cNvPr>
          <p:cNvSpPr/>
          <p:nvPr/>
        </p:nvSpPr>
        <p:spPr>
          <a:xfrm>
            <a:off x="0" y="0"/>
            <a:ext cx="12192000" cy="6858000"/>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BE80CA4-480E-AF43-9653-3C6F499E4B86}"/>
              </a:ext>
            </a:extLst>
          </p:cNvPr>
          <p:cNvSpPr txBox="1">
            <a:spLocks/>
          </p:cNvSpPr>
          <p:nvPr/>
        </p:nvSpPr>
        <p:spPr>
          <a:xfrm>
            <a:off x="676919" y="239275"/>
            <a:ext cx="10825162" cy="963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i="1" dirty="0">
                <a:solidFill>
                  <a:schemeClr val="bg1"/>
                </a:solidFill>
                <a:latin typeface="Merriweather" pitchFamily="2" charset="77"/>
              </a:rPr>
              <a:t>Website Option 1:  </a:t>
            </a:r>
            <a:r>
              <a:rPr lang="en-US" sz="3000" i="1" dirty="0">
                <a:solidFill>
                  <a:schemeClr val="bg1"/>
                </a:solidFill>
                <a:latin typeface="Merriweather" pitchFamily="2" charset="77"/>
              </a:rPr>
              <a:t>Pages on the Consortium site</a:t>
            </a:r>
          </a:p>
        </p:txBody>
      </p:sp>
      <p:pic>
        <p:nvPicPr>
          <p:cNvPr id="12" name="Picture 11">
            <a:extLst>
              <a:ext uri="{FF2B5EF4-FFF2-40B4-BE49-F238E27FC236}">
                <a16:creationId xmlns:a16="http://schemas.microsoft.com/office/drawing/2014/main" id="{9D4A2E0E-B50E-D746-A9E8-4B8F5FBFAF9B}"/>
              </a:ext>
            </a:extLst>
          </p:cNvPr>
          <p:cNvPicPr>
            <a:picLocks noChangeAspect="1"/>
          </p:cNvPicPr>
          <p:nvPr/>
        </p:nvPicPr>
        <p:blipFill>
          <a:blip r:embed="rId3">
            <a:alphaModFix amt="15000"/>
          </a:blip>
          <a:stretch>
            <a:fillRect/>
          </a:stretch>
        </p:blipFill>
        <p:spPr>
          <a:xfrm>
            <a:off x="193730" y="239275"/>
            <a:ext cx="2263422" cy="3767306"/>
          </a:xfrm>
          <a:prstGeom prst="rect">
            <a:avLst/>
          </a:prstGeom>
        </p:spPr>
      </p:pic>
      <p:sp>
        <p:nvSpPr>
          <p:cNvPr id="13" name="Rectangle 12">
            <a:extLst>
              <a:ext uri="{FF2B5EF4-FFF2-40B4-BE49-F238E27FC236}">
                <a16:creationId xmlns:a16="http://schemas.microsoft.com/office/drawing/2014/main" id="{1FEFB61B-5848-774D-95E1-852B5E11EE18}"/>
              </a:ext>
            </a:extLst>
          </p:cNvPr>
          <p:cNvSpPr/>
          <p:nvPr/>
        </p:nvSpPr>
        <p:spPr>
          <a:xfrm>
            <a:off x="-1" y="5894388"/>
            <a:ext cx="12192000" cy="963613"/>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E94A8C8-5460-DB42-A712-0C5A03AA9D3E}"/>
              </a:ext>
            </a:extLst>
          </p:cNvPr>
          <p:cNvPicPr>
            <a:picLocks noChangeAspect="1"/>
          </p:cNvPicPr>
          <p:nvPr/>
        </p:nvPicPr>
        <p:blipFill>
          <a:blip r:embed="rId4"/>
          <a:stretch>
            <a:fillRect/>
          </a:stretch>
        </p:blipFill>
        <p:spPr>
          <a:xfrm>
            <a:off x="1573310" y="1202888"/>
            <a:ext cx="9045378" cy="4680000"/>
          </a:xfrm>
          <a:prstGeom prst="rect">
            <a:avLst/>
          </a:prstGeom>
        </p:spPr>
      </p:pic>
      <p:sp>
        <p:nvSpPr>
          <p:cNvPr id="14" name="Title 1">
            <a:extLst>
              <a:ext uri="{FF2B5EF4-FFF2-40B4-BE49-F238E27FC236}">
                <a16:creationId xmlns:a16="http://schemas.microsoft.com/office/drawing/2014/main" id="{32BAD275-0B05-B543-AD7E-1C17A7C2E964}"/>
              </a:ext>
            </a:extLst>
          </p:cNvPr>
          <p:cNvSpPr txBox="1">
            <a:spLocks/>
          </p:cNvSpPr>
          <p:nvPr/>
        </p:nvSpPr>
        <p:spPr>
          <a:xfrm>
            <a:off x="3272391" y="5924453"/>
            <a:ext cx="5634218" cy="719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mn-lt"/>
              </a:rPr>
              <a:t>states.ms2ch.org/</a:t>
            </a:r>
            <a:r>
              <a:rPr lang="en-US" sz="3200" dirty="0" err="1">
                <a:solidFill>
                  <a:schemeClr val="bg1"/>
                </a:solidFill>
                <a:latin typeface="+mn-lt"/>
              </a:rPr>
              <a:t>fl</a:t>
            </a:r>
            <a:r>
              <a:rPr lang="en-US" sz="3200" dirty="0">
                <a:solidFill>
                  <a:schemeClr val="bg1"/>
                </a:solidFill>
                <a:latin typeface="+mn-lt"/>
              </a:rPr>
              <a:t>/</a:t>
            </a:r>
            <a:r>
              <a:rPr lang="en-US" sz="3200" dirty="0" err="1">
                <a:solidFill>
                  <a:schemeClr val="bg1"/>
                </a:solidFill>
                <a:latin typeface="+mn-lt"/>
              </a:rPr>
              <a:t>fcca</a:t>
            </a:r>
            <a:r>
              <a:rPr lang="en-US" sz="3200" dirty="0">
                <a:solidFill>
                  <a:schemeClr val="bg1"/>
                </a:solidFill>
                <a:latin typeface="+mn-lt"/>
              </a:rPr>
              <a:t>/</a:t>
            </a:r>
          </a:p>
        </p:txBody>
      </p:sp>
    </p:spTree>
    <p:extLst>
      <p:ext uri="{BB962C8B-B14F-4D97-AF65-F5344CB8AC3E}">
        <p14:creationId xmlns:p14="http://schemas.microsoft.com/office/powerpoint/2010/main" val="8769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0A473-106A-F44B-9B6E-C399E043A26B}"/>
              </a:ext>
            </a:extLst>
          </p:cNvPr>
          <p:cNvSpPr/>
          <p:nvPr/>
        </p:nvSpPr>
        <p:spPr>
          <a:xfrm>
            <a:off x="0" y="0"/>
            <a:ext cx="12192000" cy="6858000"/>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D75C7A-A968-9B4F-80FC-D8B21248AA10}"/>
              </a:ext>
            </a:extLst>
          </p:cNvPr>
          <p:cNvSpPr/>
          <p:nvPr/>
        </p:nvSpPr>
        <p:spPr>
          <a:xfrm>
            <a:off x="-1" y="5894388"/>
            <a:ext cx="12192000" cy="963613"/>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F153DD-48DB-9940-8929-46CE45C0CE0E}"/>
              </a:ext>
            </a:extLst>
          </p:cNvPr>
          <p:cNvPicPr>
            <a:picLocks noChangeAspect="1"/>
          </p:cNvPicPr>
          <p:nvPr/>
        </p:nvPicPr>
        <p:blipFill>
          <a:blip r:embed="rId3">
            <a:alphaModFix amt="15000"/>
          </a:blip>
          <a:stretch>
            <a:fillRect/>
          </a:stretch>
        </p:blipFill>
        <p:spPr>
          <a:xfrm>
            <a:off x="193730" y="239275"/>
            <a:ext cx="2263422" cy="3767306"/>
          </a:xfrm>
          <a:prstGeom prst="rect">
            <a:avLst/>
          </a:prstGeom>
        </p:spPr>
      </p:pic>
      <p:pic>
        <p:nvPicPr>
          <p:cNvPr id="9" name="Picture 8">
            <a:extLst>
              <a:ext uri="{FF2B5EF4-FFF2-40B4-BE49-F238E27FC236}">
                <a16:creationId xmlns:a16="http://schemas.microsoft.com/office/drawing/2014/main" id="{6DCFFA61-F455-B747-A462-D72BD3147880}"/>
              </a:ext>
            </a:extLst>
          </p:cNvPr>
          <p:cNvPicPr>
            <a:picLocks noChangeAspect="1"/>
          </p:cNvPicPr>
          <p:nvPr/>
        </p:nvPicPr>
        <p:blipFill>
          <a:blip r:embed="rId4"/>
          <a:stretch>
            <a:fillRect/>
          </a:stretch>
        </p:blipFill>
        <p:spPr>
          <a:xfrm>
            <a:off x="1566810" y="1202888"/>
            <a:ext cx="9045379" cy="4680000"/>
          </a:xfrm>
          <a:prstGeom prst="rect">
            <a:avLst/>
          </a:prstGeom>
        </p:spPr>
      </p:pic>
      <p:sp>
        <p:nvSpPr>
          <p:cNvPr id="12" name="Title 1">
            <a:extLst>
              <a:ext uri="{FF2B5EF4-FFF2-40B4-BE49-F238E27FC236}">
                <a16:creationId xmlns:a16="http://schemas.microsoft.com/office/drawing/2014/main" id="{3E29A8A3-A417-574B-B535-E1786A7FE3D5}"/>
              </a:ext>
            </a:extLst>
          </p:cNvPr>
          <p:cNvSpPr txBox="1">
            <a:spLocks/>
          </p:cNvSpPr>
          <p:nvPr/>
        </p:nvSpPr>
        <p:spPr>
          <a:xfrm>
            <a:off x="676919" y="239275"/>
            <a:ext cx="10825162" cy="963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i="1" dirty="0">
                <a:solidFill>
                  <a:schemeClr val="bg1"/>
                </a:solidFill>
                <a:latin typeface="Merriweather" pitchFamily="2" charset="77"/>
              </a:rPr>
              <a:t>Website Option 2:  </a:t>
            </a:r>
            <a:r>
              <a:rPr lang="en-US" sz="3000" i="1" dirty="0">
                <a:solidFill>
                  <a:schemeClr val="bg1"/>
                </a:solidFill>
                <a:latin typeface="Merriweather" pitchFamily="2" charset="77"/>
              </a:rPr>
              <a:t>Build your own!</a:t>
            </a:r>
            <a:endParaRPr lang="en-US" sz="2000" i="1" dirty="0">
              <a:solidFill>
                <a:schemeClr val="bg1"/>
              </a:solidFill>
              <a:latin typeface="Merriweather" pitchFamily="2" charset="77"/>
            </a:endParaRPr>
          </a:p>
        </p:txBody>
      </p:sp>
      <p:sp>
        <p:nvSpPr>
          <p:cNvPr id="13" name="Title 1">
            <a:extLst>
              <a:ext uri="{FF2B5EF4-FFF2-40B4-BE49-F238E27FC236}">
                <a16:creationId xmlns:a16="http://schemas.microsoft.com/office/drawing/2014/main" id="{6DB765A0-239F-4D42-B050-9045B14B8D6F}"/>
              </a:ext>
            </a:extLst>
          </p:cNvPr>
          <p:cNvSpPr txBox="1">
            <a:spLocks/>
          </p:cNvSpPr>
          <p:nvPr/>
        </p:nvSpPr>
        <p:spPr>
          <a:xfrm>
            <a:off x="3272391" y="5924453"/>
            <a:ext cx="5634218" cy="719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solidFill>
                  <a:schemeClr val="bg1"/>
                </a:solidFill>
                <a:latin typeface="+mn-lt"/>
              </a:rPr>
              <a:t>virginiaclinicians.org</a:t>
            </a:r>
            <a:endParaRPr lang="en-US" sz="3200" dirty="0">
              <a:solidFill>
                <a:schemeClr val="bg1"/>
              </a:solidFill>
              <a:latin typeface="+mn-lt"/>
            </a:endParaRPr>
          </a:p>
        </p:txBody>
      </p:sp>
    </p:spTree>
    <p:extLst>
      <p:ext uri="{BB962C8B-B14F-4D97-AF65-F5344CB8AC3E}">
        <p14:creationId xmlns:p14="http://schemas.microsoft.com/office/powerpoint/2010/main" val="297203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D7E141-59D1-4B4E-B0DC-E5E01C42711F}"/>
              </a:ext>
            </a:extLst>
          </p:cNvPr>
          <p:cNvSpPr/>
          <p:nvPr/>
        </p:nvSpPr>
        <p:spPr>
          <a:xfrm>
            <a:off x="0" y="0"/>
            <a:ext cx="12192000" cy="1300163"/>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0100FB-7DD5-854B-82AE-3016C5CCFB21}"/>
              </a:ext>
            </a:extLst>
          </p:cNvPr>
          <p:cNvSpPr>
            <a:spLocks noGrp="1"/>
          </p:cNvSpPr>
          <p:nvPr>
            <p:ph idx="1"/>
          </p:nvPr>
        </p:nvSpPr>
        <p:spPr>
          <a:xfrm>
            <a:off x="775855" y="1604389"/>
            <a:ext cx="7273636" cy="3996475"/>
          </a:xfrm>
        </p:spPr>
        <p:txBody>
          <a:bodyPr lIns="0" tIns="0" rIns="0" bIns="0">
            <a:normAutofit lnSpcReduction="10000"/>
          </a:bodyPr>
          <a:lstStyle/>
          <a:p>
            <a:pPr marL="0" indent="0">
              <a:buNone/>
            </a:pPr>
            <a:r>
              <a:rPr lang="en-US" sz="2400" dirty="0"/>
              <a:t>Software programs:</a:t>
            </a:r>
          </a:p>
          <a:p>
            <a:pPr marL="0" indent="0" algn="l">
              <a:lnSpc>
                <a:spcPct val="100000"/>
              </a:lnSpc>
              <a:spcBef>
                <a:spcPts val="1600"/>
              </a:spcBef>
              <a:buNone/>
            </a:pPr>
            <a:r>
              <a:rPr lang="en-US" sz="2200" b="1" dirty="0" err="1">
                <a:solidFill>
                  <a:srgbClr val="4E85C5"/>
                </a:solidFill>
              </a:rPr>
              <a:t>Sites.Google.com</a:t>
            </a:r>
            <a:r>
              <a:rPr lang="en-US" sz="2200" dirty="0"/>
              <a:t>	</a:t>
            </a:r>
            <a:br>
              <a:rPr lang="en-US" sz="2200" dirty="0"/>
            </a:br>
            <a:r>
              <a:rPr lang="en-US" sz="2200" dirty="0"/>
              <a:t>Free, basic design options, domain name restrictions</a:t>
            </a:r>
          </a:p>
          <a:p>
            <a:pPr marL="0" indent="0" algn="l">
              <a:lnSpc>
                <a:spcPct val="100000"/>
              </a:lnSpc>
              <a:spcBef>
                <a:spcPts val="1600"/>
              </a:spcBef>
              <a:buNone/>
            </a:pPr>
            <a:r>
              <a:rPr lang="en-US" sz="2200" b="1" dirty="0" err="1">
                <a:solidFill>
                  <a:srgbClr val="4E85C5"/>
                </a:solidFill>
              </a:rPr>
              <a:t>Wix.com</a:t>
            </a:r>
            <a:r>
              <a:rPr lang="en-US" sz="2200" dirty="0"/>
              <a:t>		</a:t>
            </a:r>
            <a:br>
              <a:rPr lang="en-US" sz="2200" dirty="0"/>
            </a:br>
            <a:r>
              <a:rPr lang="en-US" sz="2200" dirty="0"/>
              <a:t>From $13/month, simple design options</a:t>
            </a:r>
          </a:p>
          <a:p>
            <a:pPr marL="0" indent="0" algn="l">
              <a:lnSpc>
                <a:spcPct val="100000"/>
              </a:lnSpc>
              <a:spcBef>
                <a:spcPts val="1600"/>
              </a:spcBef>
              <a:buNone/>
            </a:pPr>
            <a:r>
              <a:rPr lang="en-US" sz="2200" b="1" dirty="0" err="1">
                <a:solidFill>
                  <a:srgbClr val="4E85C5"/>
                </a:solidFill>
              </a:rPr>
              <a:t>Squarespace.com</a:t>
            </a:r>
            <a:r>
              <a:rPr lang="en-US" sz="2200" dirty="0"/>
              <a:t>	</a:t>
            </a:r>
            <a:br>
              <a:rPr lang="en-US" sz="2200" dirty="0"/>
            </a:br>
            <a:r>
              <a:rPr lang="en-US" sz="2200" dirty="0"/>
              <a:t>From $18/month, more complex design templates</a:t>
            </a:r>
          </a:p>
          <a:p>
            <a:pPr marL="0" indent="0" algn="l">
              <a:lnSpc>
                <a:spcPct val="100000"/>
              </a:lnSpc>
              <a:spcBef>
                <a:spcPts val="1600"/>
              </a:spcBef>
              <a:buNone/>
            </a:pPr>
            <a:r>
              <a:rPr lang="en-US" sz="2200" b="1" dirty="0" err="1">
                <a:solidFill>
                  <a:srgbClr val="4E85C5"/>
                </a:solidFill>
              </a:rPr>
              <a:t>Wordpress.com</a:t>
            </a:r>
            <a:r>
              <a:rPr lang="en-US" sz="2200" dirty="0"/>
              <a:t>		</a:t>
            </a:r>
            <a:br>
              <a:rPr lang="en-US" sz="2200" dirty="0"/>
            </a:br>
            <a:r>
              <a:rPr lang="en-US" sz="2200" dirty="0"/>
              <a:t>Free software, hosting costs, lots of templates and plugins, </a:t>
            </a:r>
            <a:br>
              <a:rPr lang="en-US" sz="2200" dirty="0"/>
            </a:br>
            <a:r>
              <a:rPr lang="en-US" sz="2200" dirty="0"/>
              <a:t>time consuming to learn, best for complex sites</a:t>
            </a:r>
          </a:p>
        </p:txBody>
      </p:sp>
      <p:sp>
        <p:nvSpPr>
          <p:cNvPr id="4" name="Rectangle 3">
            <a:extLst>
              <a:ext uri="{FF2B5EF4-FFF2-40B4-BE49-F238E27FC236}">
                <a16:creationId xmlns:a16="http://schemas.microsoft.com/office/drawing/2014/main" id="{C449FBC9-E159-2749-B23F-D111CBF5BF8F}"/>
              </a:ext>
            </a:extLst>
          </p:cNvPr>
          <p:cNvSpPr/>
          <p:nvPr/>
        </p:nvSpPr>
        <p:spPr>
          <a:xfrm>
            <a:off x="-1" y="5687508"/>
            <a:ext cx="12192000" cy="1170494"/>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2DBEE28-F9CA-6643-AB5C-7E6A294965F4}"/>
              </a:ext>
            </a:extLst>
          </p:cNvPr>
          <p:cNvSpPr txBox="1">
            <a:spLocks/>
          </p:cNvSpPr>
          <p:nvPr/>
        </p:nvSpPr>
        <p:spPr>
          <a:xfrm>
            <a:off x="676919" y="336550"/>
            <a:ext cx="10825162" cy="963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i="1" dirty="0">
                <a:solidFill>
                  <a:schemeClr val="bg1"/>
                </a:solidFill>
                <a:latin typeface="Merriweather" pitchFamily="2" charset="77"/>
              </a:rPr>
              <a:t>Build your own website </a:t>
            </a:r>
            <a:r>
              <a:rPr lang="en-US" sz="2200" i="1" dirty="0">
                <a:solidFill>
                  <a:schemeClr val="bg1"/>
                </a:solidFill>
                <a:latin typeface="Merriweather" pitchFamily="2" charset="77"/>
              </a:rPr>
              <a:t>(yes you can!)</a:t>
            </a:r>
          </a:p>
        </p:txBody>
      </p:sp>
      <p:sp>
        <p:nvSpPr>
          <p:cNvPr id="9" name="Content Placeholder 2">
            <a:extLst>
              <a:ext uri="{FF2B5EF4-FFF2-40B4-BE49-F238E27FC236}">
                <a16:creationId xmlns:a16="http://schemas.microsoft.com/office/drawing/2014/main" id="{52C0377D-B430-CE47-83FC-6E0C69E0128B}"/>
              </a:ext>
            </a:extLst>
          </p:cNvPr>
          <p:cNvSpPr txBox="1">
            <a:spLocks/>
          </p:cNvSpPr>
          <p:nvPr/>
        </p:nvSpPr>
        <p:spPr>
          <a:xfrm>
            <a:off x="419099" y="5821851"/>
            <a:ext cx="11353800" cy="9217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solidFill>
                  <a:schemeClr val="bg1"/>
                </a:solidFill>
              </a:rPr>
              <a:t>PROS: Flexibility and freedom to make changes     </a:t>
            </a:r>
          </a:p>
          <a:p>
            <a:pPr marL="0" indent="0" algn="ctr">
              <a:buNone/>
            </a:pPr>
            <a:r>
              <a:rPr lang="en-US" sz="2200" b="1" dirty="0">
                <a:solidFill>
                  <a:schemeClr val="bg1"/>
                </a:solidFill>
              </a:rPr>
              <a:t>CONS: Increased cost, time and expertise to build and maintain</a:t>
            </a:r>
          </a:p>
        </p:txBody>
      </p:sp>
      <p:pic>
        <p:nvPicPr>
          <p:cNvPr id="11" name="Picture 10">
            <a:extLst>
              <a:ext uri="{FF2B5EF4-FFF2-40B4-BE49-F238E27FC236}">
                <a16:creationId xmlns:a16="http://schemas.microsoft.com/office/drawing/2014/main" id="{206DF08A-8157-D54A-A588-C7F04A9FCA31}"/>
              </a:ext>
            </a:extLst>
          </p:cNvPr>
          <p:cNvPicPr>
            <a:picLocks noChangeAspect="1"/>
          </p:cNvPicPr>
          <p:nvPr/>
        </p:nvPicPr>
        <p:blipFill>
          <a:blip r:embed="rId3"/>
          <a:stretch>
            <a:fillRect/>
          </a:stretch>
        </p:blipFill>
        <p:spPr>
          <a:xfrm>
            <a:off x="7245927" y="1516688"/>
            <a:ext cx="4710546" cy="4198530"/>
          </a:xfrm>
          <a:prstGeom prst="rect">
            <a:avLst/>
          </a:prstGeom>
        </p:spPr>
      </p:pic>
    </p:spTree>
    <p:extLst>
      <p:ext uri="{BB962C8B-B14F-4D97-AF65-F5344CB8AC3E}">
        <p14:creationId xmlns:p14="http://schemas.microsoft.com/office/powerpoint/2010/main" val="336082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A73CE5-B2D1-4E47-872C-06D53855EFC3}"/>
              </a:ext>
            </a:extLst>
          </p:cNvPr>
          <p:cNvSpPr/>
          <p:nvPr/>
        </p:nvSpPr>
        <p:spPr>
          <a:xfrm>
            <a:off x="0" y="0"/>
            <a:ext cx="12192000" cy="1300163"/>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B7564C-F32F-754E-97E8-6F916ECA9B9C}"/>
              </a:ext>
            </a:extLst>
          </p:cNvPr>
          <p:cNvSpPr/>
          <p:nvPr/>
        </p:nvSpPr>
        <p:spPr>
          <a:xfrm>
            <a:off x="-1" y="6521450"/>
            <a:ext cx="12192000" cy="336552"/>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0E2EAAC-BE96-B742-86AD-DBA480D84CFE}"/>
              </a:ext>
            </a:extLst>
          </p:cNvPr>
          <p:cNvSpPr txBox="1">
            <a:spLocks/>
          </p:cNvSpPr>
          <p:nvPr/>
        </p:nvSpPr>
        <p:spPr>
          <a:xfrm>
            <a:off x="676919" y="336550"/>
            <a:ext cx="10825162" cy="963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solidFill>
                  <a:schemeClr val="bg1"/>
                </a:solidFill>
                <a:latin typeface="Merriweather" pitchFamily="2" charset="77"/>
              </a:rPr>
              <a:t>State Clinician Climate Action Logos</a:t>
            </a:r>
          </a:p>
        </p:txBody>
      </p:sp>
      <p:pic>
        <p:nvPicPr>
          <p:cNvPr id="8" name="Picture 7">
            <a:extLst>
              <a:ext uri="{FF2B5EF4-FFF2-40B4-BE49-F238E27FC236}">
                <a16:creationId xmlns:a16="http://schemas.microsoft.com/office/drawing/2014/main" id="{9A5DC124-F94C-3746-BBCE-5DF72F6B00EB}"/>
              </a:ext>
            </a:extLst>
          </p:cNvPr>
          <p:cNvPicPr>
            <a:picLocks noChangeAspect="1"/>
          </p:cNvPicPr>
          <p:nvPr/>
        </p:nvPicPr>
        <p:blipFill>
          <a:blip r:embed="rId3"/>
          <a:stretch>
            <a:fillRect/>
          </a:stretch>
        </p:blipFill>
        <p:spPr>
          <a:xfrm>
            <a:off x="7795541" y="3144982"/>
            <a:ext cx="2379720" cy="2379720"/>
          </a:xfrm>
          <a:prstGeom prst="rect">
            <a:avLst/>
          </a:prstGeom>
        </p:spPr>
      </p:pic>
      <p:pic>
        <p:nvPicPr>
          <p:cNvPr id="14" name="Picture 13">
            <a:extLst>
              <a:ext uri="{FF2B5EF4-FFF2-40B4-BE49-F238E27FC236}">
                <a16:creationId xmlns:a16="http://schemas.microsoft.com/office/drawing/2014/main" id="{98C98E33-927F-7B42-A9AB-484306F7ECF9}"/>
              </a:ext>
            </a:extLst>
          </p:cNvPr>
          <p:cNvPicPr>
            <a:picLocks noChangeAspect="1"/>
          </p:cNvPicPr>
          <p:nvPr/>
        </p:nvPicPr>
        <p:blipFill>
          <a:blip r:embed="rId4"/>
          <a:stretch>
            <a:fillRect/>
          </a:stretch>
        </p:blipFill>
        <p:spPr>
          <a:xfrm>
            <a:off x="1404081" y="2753324"/>
            <a:ext cx="3098644" cy="1449072"/>
          </a:xfrm>
          <a:prstGeom prst="rect">
            <a:avLst/>
          </a:prstGeom>
        </p:spPr>
      </p:pic>
      <p:pic>
        <p:nvPicPr>
          <p:cNvPr id="16" name="Picture 15">
            <a:extLst>
              <a:ext uri="{FF2B5EF4-FFF2-40B4-BE49-F238E27FC236}">
                <a16:creationId xmlns:a16="http://schemas.microsoft.com/office/drawing/2014/main" id="{D18277FE-09CA-924C-815B-0F9DB027AC54}"/>
              </a:ext>
            </a:extLst>
          </p:cNvPr>
          <p:cNvPicPr>
            <a:picLocks noChangeAspect="1"/>
          </p:cNvPicPr>
          <p:nvPr/>
        </p:nvPicPr>
        <p:blipFill>
          <a:blip r:embed="rId5"/>
          <a:stretch>
            <a:fillRect/>
          </a:stretch>
        </p:blipFill>
        <p:spPr>
          <a:xfrm>
            <a:off x="1404081" y="4892236"/>
            <a:ext cx="3098644" cy="1249658"/>
          </a:xfrm>
          <a:prstGeom prst="rect">
            <a:avLst/>
          </a:prstGeom>
        </p:spPr>
      </p:pic>
      <p:sp>
        <p:nvSpPr>
          <p:cNvPr id="17" name="Title 1">
            <a:extLst>
              <a:ext uri="{FF2B5EF4-FFF2-40B4-BE49-F238E27FC236}">
                <a16:creationId xmlns:a16="http://schemas.microsoft.com/office/drawing/2014/main" id="{26245A89-8F4D-FA44-90CD-37F3D6AEA2C3}"/>
              </a:ext>
            </a:extLst>
          </p:cNvPr>
          <p:cNvSpPr txBox="1">
            <a:spLocks/>
          </p:cNvSpPr>
          <p:nvPr/>
        </p:nvSpPr>
        <p:spPr>
          <a:xfrm>
            <a:off x="867169" y="1723463"/>
            <a:ext cx="4172467" cy="573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4E85C5"/>
                </a:solidFill>
                <a:latin typeface="+mn-lt"/>
              </a:rPr>
              <a:t>Template logo</a:t>
            </a:r>
          </a:p>
        </p:txBody>
      </p:sp>
      <p:sp>
        <p:nvSpPr>
          <p:cNvPr id="18" name="Title 1">
            <a:extLst>
              <a:ext uri="{FF2B5EF4-FFF2-40B4-BE49-F238E27FC236}">
                <a16:creationId xmlns:a16="http://schemas.microsoft.com/office/drawing/2014/main" id="{28A6AECA-E7DB-4F49-96C6-23A62FAFEC95}"/>
              </a:ext>
            </a:extLst>
          </p:cNvPr>
          <p:cNvSpPr txBox="1">
            <a:spLocks/>
          </p:cNvSpPr>
          <p:nvPr/>
        </p:nvSpPr>
        <p:spPr>
          <a:xfrm>
            <a:off x="6802938" y="1723463"/>
            <a:ext cx="4366433" cy="573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4E85C5"/>
                </a:solidFill>
                <a:latin typeface="+mn-lt"/>
              </a:rPr>
              <a:t>Custom designed logo</a:t>
            </a:r>
          </a:p>
        </p:txBody>
      </p:sp>
    </p:spTree>
    <p:extLst>
      <p:ext uri="{BB962C8B-B14F-4D97-AF65-F5344CB8AC3E}">
        <p14:creationId xmlns:p14="http://schemas.microsoft.com/office/powerpoint/2010/main" val="92765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1B8A6E-8365-C24B-8E49-6DD57405F1AC}"/>
              </a:ext>
            </a:extLst>
          </p:cNvPr>
          <p:cNvSpPr/>
          <p:nvPr/>
        </p:nvSpPr>
        <p:spPr>
          <a:xfrm>
            <a:off x="0" y="0"/>
            <a:ext cx="12192000" cy="1300163"/>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7D78505-CE8E-7342-BD16-148C64233128}"/>
              </a:ext>
            </a:extLst>
          </p:cNvPr>
          <p:cNvSpPr txBox="1">
            <a:spLocks/>
          </p:cNvSpPr>
          <p:nvPr/>
        </p:nvSpPr>
        <p:spPr>
          <a:xfrm>
            <a:off x="676919" y="336550"/>
            <a:ext cx="10825162" cy="963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i="1" dirty="0">
                <a:solidFill>
                  <a:schemeClr val="bg1"/>
                </a:solidFill>
                <a:latin typeface="Merriweather" pitchFamily="2" charset="77"/>
              </a:rPr>
              <a:t>Creating and Maintaining a Mailing List</a:t>
            </a:r>
          </a:p>
        </p:txBody>
      </p:sp>
      <p:sp>
        <p:nvSpPr>
          <p:cNvPr id="3" name="Content Placeholder 2">
            <a:extLst>
              <a:ext uri="{FF2B5EF4-FFF2-40B4-BE49-F238E27FC236}">
                <a16:creationId xmlns:a16="http://schemas.microsoft.com/office/drawing/2014/main" id="{D20100FB-7DD5-854B-82AE-3016C5CCFB21}"/>
              </a:ext>
            </a:extLst>
          </p:cNvPr>
          <p:cNvSpPr>
            <a:spLocks noGrp="1"/>
          </p:cNvSpPr>
          <p:nvPr>
            <p:ph idx="1"/>
          </p:nvPr>
        </p:nvSpPr>
        <p:spPr>
          <a:xfrm>
            <a:off x="547256" y="1756350"/>
            <a:ext cx="4925290" cy="3662621"/>
          </a:xfrm>
        </p:spPr>
        <p:txBody>
          <a:bodyPr>
            <a:normAutofit/>
          </a:bodyPr>
          <a:lstStyle/>
          <a:p>
            <a:pPr marL="0" indent="0">
              <a:buNone/>
            </a:pPr>
            <a:r>
              <a:rPr lang="en-US" sz="2400" b="1" dirty="0"/>
              <a:t>OPTION 1:</a:t>
            </a:r>
          </a:p>
          <a:p>
            <a:pPr marL="0" indent="0">
              <a:buNone/>
            </a:pPr>
            <a:r>
              <a:rPr lang="en-US" sz="2400" b="1" dirty="0"/>
              <a:t>Google Form</a:t>
            </a:r>
            <a:endParaRPr lang="en-US" sz="1800" i="1" dirty="0"/>
          </a:p>
          <a:p>
            <a:r>
              <a:rPr lang="en-US" sz="2400" dirty="0"/>
              <a:t>Link from a sign-up button on your site to a Google Form</a:t>
            </a:r>
          </a:p>
          <a:p>
            <a:r>
              <a:rPr lang="en-US" sz="2400" dirty="0"/>
              <a:t>Control who can access your data</a:t>
            </a:r>
          </a:p>
          <a:p>
            <a:r>
              <a:rPr lang="en-US" sz="2400" dirty="0"/>
              <a:t>Export data into an Email Service Provider or Excel</a:t>
            </a:r>
          </a:p>
        </p:txBody>
      </p:sp>
      <p:sp>
        <p:nvSpPr>
          <p:cNvPr id="13" name="Rectangle 12">
            <a:extLst>
              <a:ext uri="{FF2B5EF4-FFF2-40B4-BE49-F238E27FC236}">
                <a16:creationId xmlns:a16="http://schemas.microsoft.com/office/drawing/2014/main" id="{C127B007-479F-0546-AE60-44C51FA8F373}"/>
              </a:ext>
            </a:extLst>
          </p:cNvPr>
          <p:cNvSpPr/>
          <p:nvPr/>
        </p:nvSpPr>
        <p:spPr>
          <a:xfrm>
            <a:off x="6096001" y="1770206"/>
            <a:ext cx="1938234" cy="549112"/>
          </a:xfrm>
          <a:prstGeom prst="rect">
            <a:avLst/>
          </a:prstGeom>
          <a:ln>
            <a:noFill/>
          </a:ln>
          <a:scene3d>
            <a:camera prst="orthographicFront"/>
            <a:lightRig rig="flood" dir="t"/>
          </a:scene3d>
          <a:sp3d extrusionH="76200" contourW="6350">
            <a:bevelT/>
            <a:extrusionClr>
              <a:schemeClr val="accent1">
                <a:lumMod val="75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80B13A-9A41-044E-A351-4AC7582A97CD}"/>
              </a:ext>
            </a:extLst>
          </p:cNvPr>
          <p:cNvSpPr txBox="1">
            <a:spLocks/>
          </p:cNvSpPr>
          <p:nvPr/>
        </p:nvSpPr>
        <p:spPr>
          <a:xfrm>
            <a:off x="6096000" y="1878681"/>
            <a:ext cx="1924179" cy="42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solidFill>
                  <a:schemeClr val="bg1"/>
                </a:solidFill>
              </a:rPr>
              <a:t>JOIN US</a:t>
            </a:r>
          </a:p>
        </p:txBody>
      </p:sp>
      <p:sp>
        <p:nvSpPr>
          <p:cNvPr id="15" name="Rectangle 14">
            <a:extLst>
              <a:ext uri="{FF2B5EF4-FFF2-40B4-BE49-F238E27FC236}">
                <a16:creationId xmlns:a16="http://schemas.microsoft.com/office/drawing/2014/main" id="{67E44B87-F829-C345-8EC0-3B20A3241B5B}"/>
              </a:ext>
            </a:extLst>
          </p:cNvPr>
          <p:cNvSpPr/>
          <p:nvPr/>
        </p:nvSpPr>
        <p:spPr>
          <a:xfrm>
            <a:off x="8508094" y="1770206"/>
            <a:ext cx="1938234" cy="549112"/>
          </a:xfrm>
          <a:prstGeom prst="rect">
            <a:avLst/>
          </a:prstGeom>
          <a:ln>
            <a:noFill/>
          </a:ln>
          <a:scene3d>
            <a:camera prst="orthographicFront"/>
            <a:lightRig rig="flood" dir="t"/>
          </a:scene3d>
          <a:sp3d extrusionH="76200" contourW="6350">
            <a:bevelT/>
            <a:extrusionClr>
              <a:schemeClr val="accent1">
                <a:lumMod val="75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003A6969-CC34-CB43-B38A-DBD3B573C277}"/>
              </a:ext>
            </a:extLst>
          </p:cNvPr>
          <p:cNvSpPr txBox="1">
            <a:spLocks/>
          </p:cNvSpPr>
          <p:nvPr/>
        </p:nvSpPr>
        <p:spPr>
          <a:xfrm>
            <a:off x="8508093" y="1878681"/>
            <a:ext cx="1924179" cy="426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solidFill>
                  <a:schemeClr val="bg1"/>
                </a:solidFill>
              </a:rPr>
              <a:t>SUBSCRIBE</a:t>
            </a:r>
          </a:p>
        </p:txBody>
      </p:sp>
      <p:sp>
        <p:nvSpPr>
          <p:cNvPr id="18" name="Rectangle 17">
            <a:extLst>
              <a:ext uri="{FF2B5EF4-FFF2-40B4-BE49-F238E27FC236}">
                <a16:creationId xmlns:a16="http://schemas.microsoft.com/office/drawing/2014/main" id="{DAAD5634-4686-7743-A499-F79B9C1BF1FD}"/>
              </a:ext>
            </a:extLst>
          </p:cNvPr>
          <p:cNvSpPr/>
          <p:nvPr/>
        </p:nvSpPr>
        <p:spPr>
          <a:xfrm>
            <a:off x="-1" y="5418971"/>
            <a:ext cx="12192000" cy="1439032"/>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7856C477-AE4C-614B-9F33-ABBA6FD922A8}"/>
              </a:ext>
            </a:extLst>
          </p:cNvPr>
          <p:cNvSpPr txBox="1">
            <a:spLocks/>
          </p:cNvSpPr>
          <p:nvPr/>
        </p:nvSpPr>
        <p:spPr>
          <a:xfrm>
            <a:off x="676919" y="5645370"/>
            <a:ext cx="3778827" cy="688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bg1"/>
                </a:solidFill>
              </a:rPr>
              <a:t>OCCA collects subscribers using Google Form</a:t>
            </a:r>
            <a:endParaRPr lang="en-US" sz="2200" dirty="0">
              <a:solidFill>
                <a:schemeClr val="bg1"/>
              </a:solidFill>
            </a:endParaRPr>
          </a:p>
        </p:txBody>
      </p:sp>
      <p:pic>
        <p:nvPicPr>
          <p:cNvPr id="20" name="Picture 19">
            <a:extLst>
              <a:ext uri="{FF2B5EF4-FFF2-40B4-BE49-F238E27FC236}">
                <a16:creationId xmlns:a16="http://schemas.microsoft.com/office/drawing/2014/main" id="{5977178D-B523-D947-8543-D8797C96B627}"/>
              </a:ext>
            </a:extLst>
          </p:cNvPr>
          <p:cNvPicPr>
            <a:picLocks noChangeAspect="1"/>
          </p:cNvPicPr>
          <p:nvPr/>
        </p:nvPicPr>
        <p:blipFill>
          <a:blip r:embed="rId3"/>
          <a:stretch>
            <a:fillRect/>
          </a:stretch>
        </p:blipFill>
        <p:spPr>
          <a:xfrm>
            <a:off x="4794598" y="2897836"/>
            <a:ext cx="7079014" cy="3662620"/>
          </a:xfrm>
          <a:prstGeom prst="rect">
            <a:avLst/>
          </a:prstGeom>
        </p:spPr>
      </p:pic>
    </p:spTree>
    <p:extLst>
      <p:ext uri="{BB962C8B-B14F-4D97-AF65-F5344CB8AC3E}">
        <p14:creationId xmlns:p14="http://schemas.microsoft.com/office/powerpoint/2010/main" val="129369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BE3F8A-9840-E840-BBA7-0BE27F2AC7C3}"/>
              </a:ext>
            </a:extLst>
          </p:cNvPr>
          <p:cNvSpPr/>
          <p:nvPr/>
        </p:nvSpPr>
        <p:spPr>
          <a:xfrm>
            <a:off x="-1" y="5418971"/>
            <a:ext cx="12192000" cy="1439032"/>
          </a:xfrm>
          <a:prstGeom prst="rect">
            <a:avLst/>
          </a:prstGeom>
          <a:solidFill>
            <a:srgbClr val="90C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79E011-AEA7-FA49-8486-347AD29ADF94}"/>
              </a:ext>
            </a:extLst>
          </p:cNvPr>
          <p:cNvSpPr/>
          <p:nvPr/>
        </p:nvSpPr>
        <p:spPr>
          <a:xfrm>
            <a:off x="0" y="0"/>
            <a:ext cx="12192000" cy="1300163"/>
          </a:xfrm>
          <a:prstGeom prst="rect">
            <a:avLst/>
          </a:prstGeom>
          <a:solidFill>
            <a:srgbClr val="4E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DF5B27B-B0AA-774C-BAC2-AA125F2E0B9F}"/>
              </a:ext>
            </a:extLst>
          </p:cNvPr>
          <p:cNvSpPr txBox="1">
            <a:spLocks/>
          </p:cNvSpPr>
          <p:nvPr/>
        </p:nvSpPr>
        <p:spPr>
          <a:xfrm>
            <a:off x="676919" y="336550"/>
            <a:ext cx="10825162" cy="963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i="1" dirty="0">
                <a:solidFill>
                  <a:schemeClr val="bg1"/>
                </a:solidFill>
                <a:latin typeface="Merriweather" pitchFamily="2" charset="77"/>
              </a:rPr>
              <a:t>Creating and Maintaining a Mailing List</a:t>
            </a:r>
          </a:p>
        </p:txBody>
      </p:sp>
      <p:sp>
        <p:nvSpPr>
          <p:cNvPr id="6" name="Content Placeholder 2">
            <a:extLst>
              <a:ext uri="{FF2B5EF4-FFF2-40B4-BE49-F238E27FC236}">
                <a16:creationId xmlns:a16="http://schemas.microsoft.com/office/drawing/2014/main" id="{D0159D58-B933-4848-A456-1506F1886BA2}"/>
              </a:ext>
            </a:extLst>
          </p:cNvPr>
          <p:cNvSpPr txBox="1">
            <a:spLocks/>
          </p:cNvSpPr>
          <p:nvPr/>
        </p:nvSpPr>
        <p:spPr>
          <a:xfrm>
            <a:off x="547256" y="1756351"/>
            <a:ext cx="5784271" cy="3065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OPTION 2:</a:t>
            </a:r>
          </a:p>
          <a:p>
            <a:pPr marL="0" indent="0">
              <a:buNone/>
            </a:pPr>
            <a:r>
              <a:rPr lang="en-US" sz="2400" b="1" dirty="0"/>
              <a:t>Email Service Providers</a:t>
            </a:r>
            <a:endParaRPr lang="en-US" sz="1800" b="1" i="1" dirty="0"/>
          </a:p>
          <a:p>
            <a:r>
              <a:rPr lang="en-US" sz="2400" dirty="0"/>
              <a:t>MailChimp</a:t>
            </a:r>
          </a:p>
          <a:p>
            <a:r>
              <a:rPr lang="en-US" sz="2400" dirty="0"/>
              <a:t>Emma</a:t>
            </a:r>
          </a:p>
          <a:p>
            <a:r>
              <a:rPr lang="en-US" sz="2400" dirty="0"/>
              <a:t>Constant Contact</a:t>
            </a:r>
          </a:p>
        </p:txBody>
      </p:sp>
      <p:pic>
        <p:nvPicPr>
          <p:cNvPr id="13" name="Picture 12">
            <a:extLst>
              <a:ext uri="{FF2B5EF4-FFF2-40B4-BE49-F238E27FC236}">
                <a16:creationId xmlns:a16="http://schemas.microsoft.com/office/drawing/2014/main" id="{1A42663F-AFCC-4741-898C-B01B0B8B8C1D}"/>
              </a:ext>
            </a:extLst>
          </p:cNvPr>
          <p:cNvPicPr>
            <a:picLocks noChangeAspect="1"/>
          </p:cNvPicPr>
          <p:nvPr/>
        </p:nvPicPr>
        <p:blipFill>
          <a:blip r:embed="rId3"/>
          <a:stretch>
            <a:fillRect/>
          </a:stretch>
        </p:blipFill>
        <p:spPr>
          <a:xfrm>
            <a:off x="4822416" y="2902657"/>
            <a:ext cx="7077600" cy="3646503"/>
          </a:xfrm>
          <a:prstGeom prst="rect">
            <a:avLst/>
          </a:prstGeom>
        </p:spPr>
      </p:pic>
      <p:sp>
        <p:nvSpPr>
          <p:cNvPr id="21" name="Content Placeholder 2">
            <a:extLst>
              <a:ext uri="{FF2B5EF4-FFF2-40B4-BE49-F238E27FC236}">
                <a16:creationId xmlns:a16="http://schemas.microsoft.com/office/drawing/2014/main" id="{2C3E2BDB-070E-5049-8B0E-3E9449150447}"/>
              </a:ext>
            </a:extLst>
          </p:cNvPr>
          <p:cNvSpPr txBox="1">
            <a:spLocks/>
          </p:cNvSpPr>
          <p:nvPr/>
        </p:nvSpPr>
        <p:spPr>
          <a:xfrm>
            <a:off x="676919" y="5645370"/>
            <a:ext cx="3778827" cy="1058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FCCA uses an embedded MailChimp signup form to collect newsletter subscribers</a:t>
            </a:r>
            <a:endParaRPr lang="en-US" sz="2200" dirty="0">
              <a:solidFill>
                <a:schemeClr val="bg1"/>
              </a:solidFill>
            </a:endParaRPr>
          </a:p>
        </p:txBody>
      </p:sp>
    </p:spTree>
    <p:extLst>
      <p:ext uri="{BB962C8B-B14F-4D97-AF65-F5344CB8AC3E}">
        <p14:creationId xmlns:p14="http://schemas.microsoft.com/office/powerpoint/2010/main" val="2525313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5120</TotalTime>
  <Words>1244</Words>
  <Application>Microsoft Macintosh PowerPoint</Application>
  <PresentationFormat>Widescreen</PresentationFormat>
  <Paragraphs>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Merriweather</vt:lpstr>
      <vt:lpstr>Office Theme</vt:lpstr>
      <vt:lpstr>Launching a  State Clinician Climate Action Website</vt:lpstr>
      <vt:lpstr>medsocietiesforclimatehealth.org</vt:lpstr>
      <vt:lpstr>states.ms2ch.org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website</dc:title>
  <dc:creator>John Cook</dc:creator>
  <cp:lastModifiedBy>Wendy M Cook</cp:lastModifiedBy>
  <cp:revision>104</cp:revision>
  <cp:lastPrinted>2020-05-16T18:54:52Z</cp:lastPrinted>
  <dcterms:created xsi:type="dcterms:W3CDTF">2020-05-09T22:33:39Z</dcterms:created>
  <dcterms:modified xsi:type="dcterms:W3CDTF">2020-07-28T15:15:15Z</dcterms:modified>
</cp:coreProperties>
</file>