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0" r:id="rId7"/>
    <p:sldId id="258" r:id="rId8"/>
  </p:sldIdLst>
  <p:sldSz cx="14630400" cy="8229600"/>
  <p:notesSz cx="6858000" cy="9144000"/>
  <p:defaultTextStyle>
    <a:defPPr>
      <a:defRPr lang="en-US"/>
    </a:defPPr>
    <a:lvl1pPr marL="0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22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DADD1-270C-4E3B-AB56-0E50E7A5F31E}" v="2201" dt="2019-04-28T13:27:04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86433" autoAdjust="0"/>
  </p:normalViewPr>
  <p:slideViewPr>
    <p:cSldViewPr snapToGrid="0">
      <p:cViewPr varScale="1">
        <p:scale>
          <a:sx n="80" d="100"/>
          <a:sy n="80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50194-7DF0-4D6B-932B-6DF8CB1B4987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5047A-5F22-48E9-89B4-A7E5772FB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in 5 office visits are conducted by family physicians (192 million visits)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48% more than the next most visited specialty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proportionately distributed than any other specialty across the US</a:t>
            </a:r>
          </a:p>
          <a:p>
            <a:endParaRPr lang="en-US" dirty="0"/>
          </a:p>
          <a:p>
            <a:r>
              <a:rPr lang="en-US" dirty="0"/>
              <a:t>“cradle to grave” at all points of their life for any condition, chronic illnesses which may be most impacted by climate change (asthma, COPD, obesity, nutrition, </a:t>
            </a:r>
          </a:p>
          <a:p>
            <a:r>
              <a:rPr lang="en-US" dirty="0"/>
              <a:t>Serves as the cornerstone for integrated care</a:t>
            </a:r>
          </a:p>
          <a:p>
            <a:r>
              <a:rPr lang="en-US" dirty="0"/>
              <a:t>Focus on care team</a:t>
            </a:r>
          </a:p>
          <a:p>
            <a:endParaRPr lang="en-US" dirty="0"/>
          </a:p>
          <a:p>
            <a:r>
              <a:rPr lang="en-US" dirty="0"/>
              <a:t>Seeing patients across their lifespan gives important context to see change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5047A-5F22-48E9-89B4-A7E5772FB3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9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Expanded policy from air quality and climate change to include more comprehensive and specific language about environmental health and climate change, including:</a:t>
            </a:r>
          </a:p>
          <a:p>
            <a:pPr lvl="2"/>
            <a:r>
              <a:rPr lang="en-US" dirty="0"/>
              <a:t>Opposition to any federal or state government action to reduce public access to environmental health research data</a:t>
            </a:r>
          </a:p>
          <a:p>
            <a:pPr lvl="2"/>
            <a:r>
              <a:rPr lang="en-US" dirty="0"/>
              <a:t>Supporting policies to research and manage toxic environmental exposures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5047A-5F22-48E9-89B4-A7E5772FB3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UIC – building resilience against climate change effects (BRACE), CC </a:t>
            </a:r>
            <a:r>
              <a:rPr lang="en-US" dirty="0" err="1"/>
              <a:t>edu</a:t>
            </a:r>
            <a:endParaRPr lang="en-US" dirty="0"/>
          </a:p>
          <a:p>
            <a:r>
              <a:rPr lang="en-US" dirty="0"/>
              <a:t>CDC Agency for Toxic Substances – physician facing materials/fact sheets re: exposure FP’s will see in their office</a:t>
            </a:r>
          </a:p>
          <a:p>
            <a:endParaRPr lang="en-US" dirty="0"/>
          </a:p>
          <a:p>
            <a:r>
              <a:rPr lang="en-US" dirty="0"/>
              <a:t>MIG – founded 2019, 84 members. Rearing and ready to go. MIGs give members the ability to raise their voices actively and collectively to AAFP leadership, governance crews.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5047A-5F22-48E9-89B4-A7E5772FB3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8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Senior Data Scientist – Beth Callen, also working on going to all national parks and as many national monuments as possible, very invested in climate change and environmental health. PhD in meteorology and stats</a:t>
            </a:r>
          </a:p>
          <a:p>
            <a:endParaRPr lang="en-US" dirty="0"/>
          </a:p>
          <a:p>
            <a:r>
              <a:rPr lang="en-US" dirty="0"/>
              <a:t>News</a:t>
            </a:r>
          </a:p>
          <a:p>
            <a:r>
              <a:rPr lang="en-US" dirty="0"/>
              <a:t>Working with CME to get something going</a:t>
            </a:r>
          </a:p>
          <a:p>
            <a:r>
              <a:rPr lang="en-US" dirty="0"/>
              <a:t>Responding to members wants and needs</a:t>
            </a:r>
          </a:p>
          <a:p>
            <a:r>
              <a:rPr lang="en-US" dirty="0"/>
              <a:t>Searching for funding opportunities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5047A-5F22-48E9-89B4-A7E5772FB3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309D-75B8-44C8-937B-CE871D8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6835"/>
            <a:ext cx="10972800" cy="2865120"/>
          </a:xfrm>
        </p:spPr>
        <p:txBody>
          <a:bodyPr anchor="b"/>
          <a:lstStyle>
            <a:lvl1pPr algn="ctr"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78167-99EC-4A8E-8657-11DE43C07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445"/>
            <a:ext cx="10972800" cy="1986915"/>
          </a:xfrm>
        </p:spPr>
        <p:txBody>
          <a:bodyPr/>
          <a:lstStyle>
            <a:lvl1pPr marL="0" indent="0" algn="ctr">
              <a:buNone/>
              <a:defRPr sz="2592"/>
            </a:lvl1pPr>
            <a:lvl2pPr marL="493776" indent="0" algn="ctr">
              <a:buNone/>
              <a:defRPr sz="2160"/>
            </a:lvl2pPr>
            <a:lvl3pPr marL="987552" indent="0" algn="ctr">
              <a:buNone/>
              <a:defRPr sz="1944"/>
            </a:lvl3pPr>
            <a:lvl4pPr marL="1481328" indent="0" algn="ctr">
              <a:buNone/>
              <a:defRPr sz="1728"/>
            </a:lvl4pPr>
            <a:lvl5pPr marL="1975104" indent="0" algn="ctr">
              <a:buNone/>
              <a:defRPr sz="1728"/>
            </a:lvl5pPr>
            <a:lvl6pPr marL="2468880" indent="0" algn="ctr">
              <a:buNone/>
              <a:defRPr sz="1728"/>
            </a:lvl6pPr>
            <a:lvl7pPr marL="2962656" indent="0" algn="ctr">
              <a:buNone/>
              <a:defRPr sz="1728"/>
            </a:lvl7pPr>
            <a:lvl8pPr marL="3456432" indent="0" algn="ctr">
              <a:buNone/>
              <a:defRPr sz="1728"/>
            </a:lvl8pPr>
            <a:lvl9pPr marL="3950208" indent="0" algn="ctr">
              <a:buNone/>
              <a:defRPr sz="172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36683-5CA9-47C7-BE6D-C37EDD60C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DD46-D5A0-44DB-81E2-6A4544F6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D1E54-826D-4AFF-83D8-1D0BE0C9C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8BC74-1035-4A81-B1E6-FC845E0EB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98FC4-58E4-417E-B9A8-8CFC5D7B9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69882" y="438150"/>
            <a:ext cx="3154680" cy="6974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3B416-B0AD-4B34-8794-ABAEBB009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5842" y="438150"/>
            <a:ext cx="9281160" cy="69742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54C50-9CBE-478E-86AE-967C240AD1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C41D-6B53-4113-8C48-090D026B0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3D4E5-E80D-4114-B02D-C96B4F46DD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05840" y="2173869"/>
            <a:ext cx="12618720" cy="5221606"/>
          </a:xfrm>
        </p:spPr>
        <p:txBody>
          <a:bodyPr/>
          <a:lstStyle>
            <a:lvl1pPr marL="185166" marR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>
                <a:solidFill>
                  <a:schemeClr val="tx1"/>
                </a:solidFill>
              </a:defRPr>
            </a:lvl1pPr>
            <a:lvl2pPr marL="555499" marR="0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 sz="2269"/>
            </a:lvl2pPr>
          </a:lstStyle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69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1EDC9-20C4-4679-9EE4-5CC70D850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9E782-422F-4063-AFF5-7FF1697C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221" y="2051687"/>
            <a:ext cx="12618720" cy="3423285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177-A29C-4908-9BB1-1CE0A7A36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221" y="5507357"/>
            <a:ext cx="12618720" cy="1800224"/>
          </a:xfrm>
        </p:spPr>
        <p:txBody>
          <a:bodyPr/>
          <a:lstStyle>
            <a:lvl1pPr marL="0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1pPr>
            <a:lvl2pPr marL="493776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CD7E2-0B2A-425F-926D-8CD9CDDD5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2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E17D-64C9-4F00-8FA9-CB931FC3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080C3-2465-4F27-B903-E88824D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58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BAD61-7B5D-4753-B34B-DDEAFFB12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6640" y="2190751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2037DF-F692-40D1-8720-DE0FA3FF6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70B1-29B2-4CA9-9B27-2DE162CD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438151"/>
            <a:ext cx="12618720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6A8A5-9E91-4EC3-B2C9-2BED47BC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7747" y="2017395"/>
            <a:ext cx="6189344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39059-8DED-4D3B-A027-DBE09024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7747" y="3006092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9D835-3194-414C-96ED-28BF1E641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6642" y="2017395"/>
            <a:ext cx="6219826" cy="988694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73EAA-372F-410B-A16F-AED0375E8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6642" y="3006092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B79809E-9CE1-4223-8635-C3090F72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0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2791-8349-46EF-A9B8-572DA52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22B49-59EF-41EF-AACE-A75C286531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3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3DE10-AAF4-4A79-A313-FF9B07A0C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1F76-62C3-4DA0-A45C-06A1CC5B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829D-84DE-4950-95BC-223792C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456"/>
            </a:lvl1pPr>
            <a:lvl2pPr>
              <a:defRPr sz="3024"/>
            </a:lvl2pPr>
            <a:lvl3pPr>
              <a:defRPr sz="2592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15D34-8144-490C-9739-6F346324A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44D365-4FE6-40EE-A297-655B9F85AF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4580-E102-4483-A12C-7D368F42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5" cy="1920240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BBFCB-E1F9-4E88-9D71-396B1CFA2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456"/>
            </a:lvl1pPr>
            <a:lvl2pPr marL="493776" indent="0">
              <a:buNone/>
              <a:defRPr sz="3024"/>
            </a:lvl2pPr>
            <a:lvl3pPr marL="987552" indent="0">
              <a:buNone/>
              <a:defRPr sz="2592"/>
            </a:lvl3pPr>
            <a:lvl4pPr marL="1481328" indent="0">
              <a:buNone/>
              <a:defRPr sz="2160"/>
            </a:lvl4pPr>
            <a:lvl5pPr marL="1975104" indent="0">
              <a:buNone/>
              <a:defRPr sz="2160"/>
            </a:lvl5pPr>
            <a:lvl6pPr marL="2468880" indent="0">
              <a:buNone/>
              <a:defRPr sz="2160"/>
            </a:lvl6pPr>
            <a:lvl7pPr marL="2962656" indent="0">
              <a:buNone/>
              <a:defRPr sz="2160"/>
            </a:lvl7pPr>
            <a:lvl8pPr marL="3456432" indent="0">
              <a:buNone/>
              <a:defRPr sz="2160"/>
            </a:lvl8pPr>
            <a:lvl9pPr marL="3950208" indent="0">
              <a:buNone/>
              <a:defRPr sz="216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90F76-EA69-459A-A918-462D5B59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1"/>
            <a:ext cx="4718685" cy="4573906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731E8FC-0391-4EE9-9564-653640E7F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3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0CB40-A814-4553-9276-ECBA8B9B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438151"/>
            <a:ext cx="12618720" cy="1590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3456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Title style, Arial, size 32-48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D0172-A179-4E8B-9F48-E1B529B5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40" y="2190751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5166" marR="0" lvl="0" indent="-185166" algn="l" defTabSz="740664" rtl="0" eaLnBrk="1" fontAlgn="auto" latinLnBrk="0" hangingPunct="1">
              <a:lnSpc>
                <a:spcPct val="90000"/>
              </a:lnSpc>
              <a:spcBef>
                <a:spcPts val="8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69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style, Arial, size 18-32</a:t>
            </a:r>
          </a:p>
          <a:p>
            <a:pPr marL="555499" marR="0" lvl="1" indent="-185166" algn="l" defTabSz="740664" rtl="0" eaLnBrk="1" fontAlgn="auto" latinLnBrk="0" hangingPunct="1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44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level, all text in dark gray, R-68, G-68, B-68.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E0E2D-1A00-4F07-9113-B961C6B11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5840" y="7574282"/>
            <a:ext cx="573725" cy="4381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B613A9-0196-4103-A730-64D9B0C7C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87552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marR="0" indent="-185166" algn="l" defTabSz="740664" rtl="0" eaLnBrk="1" fontAlgn="auto" latinLnBrk="0" hangingPunct="1">
        <a:lnSpc>
          <a:spcPct val="90000"/>
        </a:lnSpc>
        <a:spcBef>
          <a:spcPts val="811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3" marR="0" indent="0" algn="l" defTabSz="740664" rtl="0" eaLnBrk="1" fontAlgn="auto" latinLnBrk="0" hangingPunct="1">
        <a:lnSpc>
          <a:spcPct val="90000"/>
        </a:lnSpc>
        <a:spcBef>
          <a:spcPts val="405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C298-A0B1-4E23-B1CA-E09B088B6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9309" y="726695"/>
            <a:ext cx="12771782" cy="1551867"/>
          </a:xfrm>
        </p:spPr>
        <p:txBody>
          <a:bodyPr anchor="t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Family Medicine and Climate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BBD6F-60DE-45C0-B616-B053AA2F4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594" y="3103146"/>
            <a:ext cx="11535212" cy="106801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Academy of Family Physicians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594032-C11C-42EF-B6E4-8A89D139A655}"/>
              </a:ext>
            </a:extLst>
          </p:cNvPr>
          <p:cNvSpPr txBox="1"/>
          <p:nvPr/>
        </p:nvSpPr>
        <p:spPr>
          <a:xfrm>
            <a:off x="2377440" y="4592445"/>
            <a:ext cx="9078686" cy="12077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740664">
              <a:lnSpc>
                <a:spcPct val="90000"/>
              </a:lnSpc>
              <a:spcBef>
                <a:spcPts val="811"/>
              </a:spcBef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Kait Perry, MPH</a:t>
            </a:r>
          </a:p>
          <a:p>
            <a:pPr algn="ctr" defTabSz="740664">
              <a:lnSpc>
                <a:spcPct val="90000"/>
              </a:lnSpc>
              <a:spcBef>
                <a:spcPts val="811"/>
              </a:spcBef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28</a:t>
            </a:r>
            <a:r>
              <a:rPr lang="en-U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79702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DE38-FED8-41A2-AEB5-A5C00EC5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Family Medicine?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2B65C-8A13-45BE-9BA7-386084A00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914789"/>
            <a:ext cx="12618720" cy="522160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is the front line of primary care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Family Physicians care for all ages and all genders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Physicians are primed to see the effects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climate change on health in their patients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Family Physicians are engaged in their communities and are passionate about addressing health disparities and inequities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A1F2D-36F8-4E6E-84FD-C42F1FB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8" y="7540517"/>
            <a:ext cx="457059" cy="504595"/>
          </a:xfrm>
        </p:spPr>
        <p:txBody>
          <a:bodyPr/>
          <a:lstStyle/>
          <a:p>
            <a:fld id="{B2B613A9-0196-4103-A730-64D9B0C7CD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3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F07C-F803-4100-93ED-3C0F00FE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and 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01DA2-F8F2-4FA6-A0F8-46E329955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Expanded official AAFP policy</a:t>
            </a:r>
          </a:p>
          <a:p>
            <a:pPr lvl="1"/>
            <a:r>
              <a:rPr lang="en-US" dirty="0"/>
              <a:t>Stronger language opposing restrictions to public access to environmental health research data</a:t>
            </a:r>
          </a:p>
          <a:p>
            <a:pPr lvl="1"/>
            <a:r>
              <a:rPr lang="en-US" dirty="0"/>
              <a:t>Call for further research to continue to inform practice, evidence-based medicine</a:t>
            </a:r>
          </a:p>
          <a:p>
            <a:pPr marL="987552" lvl="2" indent="0">
              <a:buNone/>
            </a:pPr>
            <a:endParaRPr lang="en-US" dirty="0"/>
          </a:p>
          <a:p>
            <a:r>
              <a:rPr lang="en-US" dirty="0"/>
              <a:t>Advocacy</a:t>
            </a:r>
          </a:p>
          <a:p>
            <a:pPr lvl="1"/>
            <a:r>
              <a:rPr lang="en-US" dirty="0"/>
              <a:t>Clean Power Plan</a:t>
            </a:r>
          </a:p>
          <a:p>
            <a:pPr lvl="1"/>
            <a:r>
              <a:rPr lang="en-US" dirty="0"/>
              <a:t>Asbestos; Significant New Rule</a:t>
            </a:r>
          </a:p>
          <a:p>
            <a:pPr lvl="1"/>
            <a:r>
              <a:rPr lang="en-US" dirty="0"/>
              <a:t>Safer Affordable Fuel-Efficient (SAFE) Vehicles Rule</a:t>
            </a:r>
          </a:p>
          <a:p>
            <a:pPr marL="370333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6F31B-8DDE-4C60-8A52-BB3311BC4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9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F225-792E-4750-80E6-F4F65041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588AE-67DC-4219-9454-700DE9F3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936226"/>
            <a:ext cx="12618720" cy="5221606"/>
          </a:xfrm>
        </p:spPr>
        <p:txBody>
          <a:bodyPr/>
          <a:lstStyle/>
          <a:p>
            <a:r>
              <a:rPr lang="en-US" dirty="0"/>
              <a:t>New Partnerships</a:t>
            </a:r>
          </a:p>
          <a:p>
            <a:pPr lvl="1"/>
            <a:r>
              <a:rPr lang="en-US" dirty="0"/>
              <a:t>University of Chicago Illinois School of Public Health</a:t>
            </a:r>
          </a:p>
          <a:p>
            <a:pPr lvl="1"/>
            <a:r>
              <a:rPr lang="en-US" dirty="0"/>
              <a:t>CDC Agency for Toxic Substances and Disease Registry</a:t>
            </a:r>
          </a:p>
          <a:p>
            <a:pPr marL="370333" lvl="1" indent="0">
              <a:buNone/>
            </a:pPr>
            <a:endParaRPr lang="en-US" dirty="0"/>
          </a:p>
          <a:p>
            <a:r>
              <a:rPr lang="en-US" dirty="0"/>
              <a:t>New and Updated Resources</a:t>
            </a:r>
          </a:p>
          <a:p>
            <a:pPr lvl="1"/>
            <a:r>
              <a:rPr lang="en-US" dirty="0"/>
              <a:t>Focus on Social Determinants of Health</a:t>
            </a:r>
          </a:p>
          <a:p>
            <a:pPr lvl="1"/>
            <a:r>
              <a:rPr lang="en-US" dirty="0"/>
              <a:t>Environmental Health and Climate Change, Medical Society Consortium on Climate Change and Health</a:t>
            </a:r>
          </a:p>
          <a:p>
            <a:pPr lvl="1"/>
            <a:r>
              <a:rPr lang="en-US" dirty="0"/>
              <a:t>Disaster preparedness materials</a:t>
            </a:r>
          </a:p>
          <a:p>
            <a:pPr marL="370333" lvl="1" indent="0">
              <a:buNone/>
            </a:pPr>
            <a:endParaRPr lang="en-US" dirty="0"/>
          </a:p>
          <a:p>
            <a:r>
              <a:rPr lang="en-US" dirty="0"/>
              <a:t>Member Interest Group (MIG)</a:t>
            </a:r>
          </a:p>
          <a:p>
            <a:pPr marL="370333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5A362-3A4A-461D-9573-7EE542E052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6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6C5C6-BD9D-4587-A233-F90DB7E3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EAF3-9400-41F6-B3C5-2200A277C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Research Network</a:t>
            </a:r>
          </a:p>
          <a:p>
            <a:pPr lvl="1"/>
            <a:r>
              <a:rPr lang="en-US" dirty="0"/>
              <a:t>Climate change and vector-borne illness</a:t>
            </a:r>
          </a:p>
          <a:p>
            <a:pPr lvl="1"/>
            <a:r>
              <a:rPr lang="en-US" dirty="0"/>
              <a:t>Impact of climate change on aging populations</a:t>
            </a:r>
          </a:p>
          <a:p>
            <a:pPr lvl="1"/>
            <a:r>
              <a:rPr lang="en-US" dirty="0"/>
              <a:t>Exploring meteorological events and corresponding health impacts</a:t>
            </a:r>
          </a:p>
          <a:p>
            <a:pPr lvl="1"/>
            <a:r>
              <a:rPr lang="en-US" dirty="0"/>
              <a:t>Ramifications of climate change on practice</a:t>
            </a:r>
          </a:p>
          <a:p>
            <a:pPr lvl="1"/>
            <a:endParaRPr lang="en-US" dirty="0"/>
          </a:p>
          <a:p>
            <a:r>
              <a:rPr lang="en-US" dirty="0"/>
              <a:t>Emphasizing the impact of climate change and health</a:t>
            </a:r>
          </a:p>
          <a:p>
            <a:pPr lvl="1"/>
            <a:r>
              <a:rPr lang="en-US" dirty="0"/>
              <a:t>Communications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r>
              <a:rPr lang="en-US" dirty="0"/>
              <a:t>Funding opportunities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B660A-A4D2-42CB-B409-B31FCEFCB7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13A9-0196-4103-A730-64D9B0C7CD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2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E77A8-046E-4C41-894A-AF1FC00B15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636776" y="7574282"/>
            <a:ext cx="457059" cy="438150"/>
          </a:xfrm>
        </p:spPr>
        <p:txBody>
          <a:bodyPr/>
          <a:lstStyle/>
          <a:p>
            <a:fld id="{B2B613A9-0196-4103-A730-64D9B0C7CDAE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5AF59-F0DA-44D6-8520-541501547C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36776" y="2186724"/>
            <a:ext cx="11356848" cy="3797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920" b="1" dirty="0">
                <a:latin typeface="Arial" charset="0"/>
                <a:ea typeface="Arial" charset="0"/>
                <a:cs typeface="Arial" charset="0"/>
              </a:rPr>
              <a:t>© 2018 American Academy of Family Physicians. All rights reserved.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All materials/content herein are protected by copyright and are for the sole, personal use of the user.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No part of the materials/content may be copied, duplicated, distributed or retransmitted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20" dirty="0">
                <a:latin typeface="Arial" charset="0"/>
                <a:ea typeface="Arial" charset="0"/>
                <a:cs typeface="Arial" charset="0"/>
              </a:rPr>
              <a:t>in any form or medium without the prior permission of the applicable copyright owner.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3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0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E7A630-7E9B-4214-BB82-B6E65224126F}" vid="{241ED525-3E1E-4171-9908-02EF860F83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PowerPoint16x9Template</Template>
  <TotalTime>311</TotalTime>
  <Words>554</Words>
  <Application>Microsoft Office PowerPoint</Application>
  <PresentationFormat>Custom</PresentationFormat>
  <Paragraphs>79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Family Medicine and Climate Change</vt:lpstr>
      <vt:lpstr>Why Family Medicine?</vt:lpstr>
      <vt:lpstr>Policy and Advocacy</vt:lpstr>
      <vt:lpstr>Education and Resources</vt:lpstr>
      <vt:lpstr>Looking Forward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 Perry</dc:creator>
  <cp:lastModifiedBy>Kait Perry</cp:lastModifiedBy>
  <cp:revision>7</cp:revision>
  <dcterms:created xsi:type="dcterms:W3CDTF">2019-04-25T18:25:10Z</dcterms:created>
  <dcterms:modified xsi:type="dcterms:W3CDTF">2019-04-28T13:27:04Z</dcterms:modified>
</cp:coreProperties>
</file>