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8"/>
    <p:restoredTop sz="94664"/>
  </p:normalViewPr>
  <p:slideViewPr>
    <p:cSldViewPr snapToGrid="0" snapToObjects="1">
      <p:cViewPr varScale="1">
        <p:scale>
          <a:sx n="100" d="100"/>
          <a:sy n="100" d="100"/>
        </p:scale>
        <p:origin x="464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E1CC8-63F3-134D-803B-203E03E656A9}" type="datetimeFigureOut">
              <a:rPr lang="en-US" smtClean="0"/>
              <a:t>4/28/19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1EE92-0D80-934F-9FD9-464DAF7985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688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E1CC8-63F3-134D-803B-203E03E656A9}" type="datetimeFigureOut">
              <a:rPr lang="en-US" smtClean="0"/>
              <a:t>4/28/19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1EE92-0D80-934F-9FD9-464DAF7985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56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E1CC8-63F3-134D-803B-203E03E656A9}" type="datetimeFigureOut">
              <a:rPr lang="en-US" smtClean="0"/>
              <a:t>4/28/19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1EE92-0D80-934F-9FD9-464DAF7985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8551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E1CC8-63F3-134D-803B-203E03E656A9}" type="datetimeFigureOut">
              <a:rPr lang="en-US" smtClean="0"/>
              <a:t>4/28/19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1EE92-0D80-934F-9FD9-464DAF798595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681177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E1CC8-63F3-134D-803B-203E03E656A9}" type="datetimeFigureOut">
              <a:rPr lang="en-US" smtClean="0"/>
              <a:t>4/28/19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1EE92-0D80-934F-9FD9-464DAF7985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9746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E1CC8-63F3-134D-803B-203E03E656A9}" type="datetimeFigureOut">
              <a:rPr lang="en-US" smtClean="0"/>
              <a:t>4/28/19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1EE92-0D80-934F-9FD9-464DAF7985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9076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E1CC8-63F3-134D-803B-203E03E656A9}" type="datetimeFigureOut">
              <a:rPr lang="en-US" smtClean="0"/>
              <a:t>4/28/19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1EE92-0D80-934F-9FD9-464DAF7985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5463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E1CC8-63F3-134D-803B-203E03E656A9}" type="datetimeFigureOut">
              <a:rPr lang="en-US" smtClean="0"/>
              <a:t>4/28/19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1EE92-0D80-934F-9FD9-464DAF7985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2859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E1CC8-63F3-134D-803B-203E03E656A9}" type="datetimeFigureOut">
              <a:rPr lang="en-US" smtClean="0"/>
              <a:t>4/28/19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1EE92-0D80-934F-9FD9-464DAF7985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738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E1CC8-63F3-134D-803B-203E03E656A9}" type="datetimeFigureOut">
              <a:rPr lang="en-US" smtClean="0"/>
              <a:t>4/28/19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1EE92-0D80-934F-9FD9-464DAF7985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759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E1CC8-63F3-134D-803B-203E03E656A9}" type="datetimeFigureOut">
              <a:rPr lang="en-US" smtClean="0"/>
              <a:t>4/28/19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1EE92-0D80-934F-9FD9-464DAF7985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186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E1CC8-63F3-134D-803B-203E03E656A9}" type="datetimeFigureOut">
              <a:rPr lang="en-US" smtClean="0"/>
              <a:t>4/28/19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1EE92-0D80-934F-9FD9-464DAF7985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521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E1CC8-63F3-134D-803B-203E03E656A9}" type="datetimeFigureOut">
              <a:rPr lang="en-US" smtClean="0"/>
              <a:t>4/28/19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1EE92-0D80-934F-9FD9-464DAF7985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188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E1CC8-63F3-134D-803B-203E03E656A9}" type="datetimeFigureOut">
              <a:rPr lang="en-US" smtClean="0"/>
              <a:t>4/28/19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1EE92-0D80-934F-9FD9-464DAF7985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265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E1CC8-63F3-134D-803B-203E03E656A9}" type="datetimeFigureOut">
              <a:rPr lang="en-US" smtClean="0"/>
              <a:t>4/28/19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1EE92-0D80-934F-9FD9-464DAF7985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192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E1CC8-63F3-134D-803B-203E03E656A9}" type="datetimeFigureOut">
              <a:rPr lang="en-US" smtClean="0"/>
              <a:t>4/28/19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1EE92-0D80-934F-9FD9-464DAF7985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676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E1CC8-63F3-134D-803B-203E03E656A9}" type="datetimeFigureOut">
              <a:rPr lang="en-US" smtClean="0"/>
              <a:t>4/28/19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1EE92-0D80-934F-9FD9-464DAF7985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257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B40E1CC8-63F3-134D-803B-203E03E656A9}" type="datetimeFigureOut">
              <a:rPr lang="en-US" smtClean="0"/>
              <a:t>4/28/19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EDE1EE92-0D80-934F-9FD9-464DAF7985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549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F3087B-4EB1-DD43-A3B0-2354A8ABA1B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Climate Psychiatry Alliance</a:t>
            </a:r>
            <a:br>
              <a:rPr lang="en-US" dirty="0"/>
            </a:br>
            <a:r>
              <a:rPr lang="en-US" dirty="0"/>
              <a:t>Progress report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6E8036-FA71-5349-81D0-23BC664EA38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David Pollack, Md</a:t>
            </a:r>
          </a:p>
          <a:p>
            <a:r>
              <a:rPr lang="en-US" dirty="0"/>
              <a:t>Professor emeritus for public policy</a:t>
            </a:r>
          </a:p>
          <a:p>
            <a:r>
              <a:rPr lang="en-US" dirty="0"/>
              <a:t>Oregon health and Science university</a:t>
            </a:r>
          </a:p>
        </p:txBody>
      </p:sp>
    </p:spTree>
    <p:extLst>
      <p:ext uri="{BB962C8B-B14F-4D97-AF65-F5344CB8AC3E}">
        <p14:creationId xmlns:p14="http://schemas.microsoft.com/office/powerpoint/2010/main" val="32451197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1CF689-824A-C14F-A53D-65860F55E8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CPA Organizational development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E67F38-A5B9-CE4B-B8B9-60497D49C8CE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Formed in early 2017</a:t>
            </a:r>
          </a:p>
          <a:p>
            <a:r>
              <a:rPr lang="en-US" dirty="0"/>
              <a:t>Developed steering committee with biweekly conference calls</a:t>
            </a:r>
          </a:p>
          <a:p>
            <a:r>
              <a:rPr lang="en-US" dirty="0"/>
              <a:t>Created website</a:t>
            </a:r>
          </a:p>
          <a:p>
            <a:r>
              <a:rPr lang="en-US" dirty="0"/>
              <a:t>Obtaining 501c3 nonprofit status</a:t>
            </a:r>
          </a:p>
          <a:p>
            <a:r>
              <a:rPr lang="en-US" dirty="0"/>
              <a:t>Developed liaisons with key psychiatric professional organizations (APA, AACP, GAP) and other climate and health related groups (MSCCH, USCHA, GCCHE, PSR)</a:t>
            </a:r>
          </a:p>
          <a:p>
            <a:r>
              <a:rPr lang="en-US" dirty="0"/>
              <a:t>Launched monthly columns in two major psychiatric trade papers</a:t>
            </a:r>
          </a:p>
        </p:txBody>
      </p:sp>
    </p:spTree>
    <p:extLst>
      <p:ext uri="{BB962C8B-B14F-4D97-AF65-F5344CB8AC3E}">
        <p14:creationId xmlns:p14="http://schemas.microsoft.com/office/powerpoint/2010/main" val="33596369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12BC20-A05E-2E4A-A3C1-528FD4454B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CPA OVERALL AGENDA: CA</a:t>
            </a:r>
            <a:r>
              <a:rPr lang="en-US" baseline="-25000" dirty="0"/>
              <a:t>2</a:t>
            </a:r>
            <a:r>
              <a:rPr lang="en-US" dirty="0"/>
              <a:t>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0FE8B1-635D-4445-9B8C-A74FECE192D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905000"/>
            <a:ext cx="10363826" cy="4610100"/>
          </a:xfrm>
        </p:spPr>
        <p:txBody>
          <a:bodyPr>
            <a:normAutofit fontScale="32500" lnSpcReduction="20000"/>
          </a:bodyPr>
          <a:lstStyle/>
          <a:p>
            <a:r>
              <a:rPr lang="en-US" sz="4900" b="1" dirty="0"/>
              <a:t>Clinical</a:t>
            </a:r>
            <a:endParaRPr lang="en-US" sz="4900" dirty="0"/>
          </a:p>
          <a:p>
            <a:pPr lvl="1"/>
            <a:r>
              <a:rPr lang="en-US" sz="4900" dirty="0"/>
              <a:t>Understand, prevent, treat MH impacts, participate in Transformational Resilience and other public health initiatives.</a:t>
            </a:r>
          </a:p>
          <a:p>
            <a:r>
              <a:rPr lang="en-US" sz="4900" b="1" dirty="0"/>
              <a:t>Administrative</a:t>
            </a:r>
            <a:endParaRPr lang="en-US" sz="4900" dirty="0"/>
          </a:p>
          <a:p>
            <a:pPr lvl="1"/>
            <a:r>
              <a:rPr lang="en-US" sz="4900" dirty="0"/>
              <a:t>Reduce carbon utilization of small practices, clinics, hospitals, research facilities; disaster preparation and response.</a:t>
            </a:r>
          </a:p>
          <a:p>
            <a:r>
              <a:rPr lang="en-US" sz="4900" b="1" dirty="0"/>
              <a:t>Advocacy</a:t>
            </a:r>
          </a:p>
          <a:p>
            <a:pPr lvl="1"/>
            <a:r>
              <a:rPr lang="en-US" sz="4900" dirty="0"/>
              <a:t>Disabuse denial, disinvest in fossil fuels, develop and disseminate climate and health impact statements and calls to action, advise policy leaders.</a:t>
            </a:r>
          </a:p>
          <a:p>
            <a:r>
              <a:rPr lang="en-US" sz="4900" b="1" dirty="0"/>
              <a:t>Research</a:t>
            </a:r>
            <a:endParaRPr lang="en-US" sz="4900" dirty="0"/>
          </a:p>
          <a:p>
            <a:pPr lvl="1"/>
            <a:r>
              <a:rPr lang="en-US" sz="4900" dirty="0"/>
              <a:t>Promote projects to address key questions relating to climate and mental health.</a:t>
            </a:r>
          </a:p>
          <a:p>
            <a:r>
              <a:rPr lang="en-US" sz="4900" b="1" dirty="0"/>
              <a:t>Education</a:t>
            </a:r>
            <a:endParaRPr lang="en-US" sz="4900" dirty="0"/>
          </a:p>
          <a:p>
            <a:pPr lvl="1"/>
            <a:r>
              <a:rPr lang="en-US" sz="4900" dirty="0"/>
              <a:t>Provide professional training, incorporate relevant and timely content into all health trainee curricula.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38857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BC3F7A-44E2-2945-AC4F-39D0B72B51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American psychiatric association </a:t>
            </a:r>
            <a:br>
              <a:rPr lang="en-US" dirty="0"/>
            </a:br>
            <a:r>
              <a:rPr lang="en-US" dirty="0"/>
              <a:t>related activities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7B7DFF-690D-234B-9E52-A3EE5907C36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872391"/>
          </a:xfrm>
        </p:spPr>
        <p:txBody>
          <a:bodyPr/>
          <a:lstStyle/>
          <a:p>
            <a:r>
              <a:rPr lang="en-US" dirty="0"/>
              <a:t>Developed climate and mental health position paper, passed by APA in 2017</a:t>
            </a:r>
          </a:p>
          <a:p>
            <a:r>
              <a:rPr lang="en-US" dirty="0"/>
              <a:t>Created APA caucus on mental health and climate change</a:t>
            </a:r>
          </a:p>
          <a:p>
            <a:r>
              <a:rPr lang="en-US" dirty="0"/>
              <a:t>Collaborated with others to create APA’s climate web page</a:t>
            </a:r>
          </a:p>
          <a:p>
            <a:r>
              <a:rPr lang="en-US" dirty="0"/>
              <a:t>Submitted numerous scientific sessions for </a:t>
            </a:r>
            <a:r>
              <a:rPr lang="en-US" dirty="0" err="1"/>
              <a:t>apa’s</a:t>
            </a:r>
            <a:r>
              <a:rPr lang="en-US" dirty="0"/>
              <a:t> two national conferences each year (13 sessions being presented at the </a:t>
            </a:r>
            <a:r>
              <a:rPr lang="en-US" dirty="0" err="1"/>
              <a:t>apa</a:t>
            </a:r>
            <a:r>
              <a:rPr lang="en-US" dirty="0"/>
              <a:t> annual meeting in may, 2019)</a:t>
            </a:r>
          </a:p>
          <a:p>
            <a:r>
              <a:rPr lang="en-US" dirty="0"/>
              <a:t>Submitted and achieved passage in November, 2018, of APA Assembly action paper to divest from fossil fuels (6 new action papers for upcoming assembly meeting)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1990055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{78521063-21E0-A14A-9F3C-8FE0028AF94A}tf10001073</Template>
  <TotalTime>18</TotalTime>
  <Words>265</Words>
  <Application>Microsoft Macintosh PowerPoint</Application>
  <PresentationFormat>Widescreen</PresentationFormat>
  <Paragraphs>28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Tw Cen MT</vt:lpstr>
      <vt:lpstr>Droplet</vt:lpstr>
      <vt:lpstr>Climate Psychiatry Alliance Progress report</vt:lpstr>
      <vt:lpstr>CPA Organizational development</vt:lpstr>
      <vt:lpstr>CPA OVERALL AGENDA: CA2RE</vt:lpstr>
      <vt:lpstr>American psychiatric association  related activities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Climate Psychiatry Alliance Progress report</dc:title>
  <dc:creator>David Pollack</dc:creator>
  <cp:lastModifiedBy>David Pollack</cp:lastModifiedBy>
  <cp:revision>2</cp:revision>
  <dcterms:created xsi:type="dcterms:W3CDTF">2019-04-28T12:02:31Z</dcterms:created>
  <dcterms:modified xsi:type="dcterms:W3CDTF">2019-04-28T12:20:40Z</dcterms:modified>
</cp:coreProperties>
</file>