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84" r:id="rId3"/>
    <p:sldId id="256" r:id="rId4"/>
    <p:sldId id="260" r:id="rId5"/>
    <p:sldId id="276" r:id="rId6"/>
    <p:sldId id="277" r:id="rId7"/>
    <p:sldId id="300" r:id="rId8"/>
    <p:sldId id="283" r:id="rId9"/>
    <p:sldId id="279" r:id="rId10"/>
    <p:sldId id="301" r:id="rId11"/>
    <p:sldId id="287" r:id="rId12"/>
    <p:sldId id="293" r:id="rId13"/>
    <p:sldId id="286" r:id="rId14"/>
    <p:sldId id="298" r:id="rId15"/>
    <p:sldId id="292" r:id="rId16"/>
    <p:sldId id="295" r:id="rId17"/>
    <p:sldId id="296" r:id="rId18"/>
    <p:sldId id="297" r:id="rId19"/>
    <p:sldId id="290" r:id="rId20"/>
    <p:sldId id="291" r:id="rId21"/>
    <p:sldId id="299" r:id="rId22"/>
    <p:sldId id="285" r:id="rId23"/>
    <p:sldId id="305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6CFCB-CE8D-435B-AAF5-F193B4D81F60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CA725-F1F2-4654-9A17-5D01C6D4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4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 and climate change play a significant role in our health and well-being. I’m going to discuss some health issues related</a:t>
            </a:r>
            <a:r>
              <a:rPr lang="en-US" baseline="0" dirty="0"/>
              <a:t> to waterborne infectious disease.</a:t>
            </a:r>
          </a:p>
          <a:p>
            <a:endParaRPr lang="en-US" baseline="0" dirty="0"/>
          </a:p>
          <a:p>
            <a:r>
              <a:rPr lang="en-US" dirty="0"/>
              <a:t>There</a:t>
            </a:r>
            <a:r>
              <a:rPr lang="en-US" baseline="0" dirty="0"/>
              <a:t> are an estimated 12-19 million outbreaks of endemic waterborne disease annually in the US., with many of the infectious agents not identified….so probably a much bigger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9F7E-2CFA-F743-862C-37108196FB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8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 and climate change play a significant role in our health and well-being. I’m going to discuss some health issues related</a:t>
            </a:r>
            <a:r>
              <a:rPr lang="en-US" baseline="0" dirty="0"/>
              <a:t> to waterborne infectious disease.</a:t>
            </a:r>
          </a:p>
          <a:p>
            <a:endParaRPr lang="en-US" baseline="0" dirty="0"/>
          </a:p>
          <a:p>
            <a:r>
              <a:rPr lang="en-US" dirty="0"/>
              <a:t>There</a:t>
            </a:r>
            <a:r>
              <a:rPr lang="en-US" baseline="0" dirty="0"/>
              <a:t> are an estimated 12-19 million outbreaks of endemic waterborne disease annually in the US., with many of the infectious agents not identified….so probably a much bigger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9F7E-2CFA-F743-862C-37108196FB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4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DB2A-DBBB-430E-8BDE-EFF959B09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635EF-A7D4-4BDC-8E2D-8FE2E649C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3874C-BED9-480D-A1CA-65D8197F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7EF85-F7FB-4171-878E-10E0BD85A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04F3D-4095-4F4B-ABEB-D1239D08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4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D809-A986-45D3-B786-7E8D3E28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62582-BC8C-4338-9223-280EE885C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CA5E8-CE34-41C4-8C24-5E877928F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5E9E9-449D-4EBE-A843-44BA850B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50EB3-86B3-4528-B18F-AF1896B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6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0F41C-A977-42AE-98AF-250C68C93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0D0A4-F070-414B-8F3F-CD198C6CF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4FF65-B42D-4A0C-AE39-B49207D0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2643-6037-42BE-B0AE-1AAA050A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8EF53-630C-4A93-87D4-53A5C12B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7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0302-76DB-420F-9CF2-07AB58BC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80671-C5E5-484B-87F9-E73484EB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2F94-CD18-43E2-8ACA-F4A34D71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D68B6-60DB-492A-A028-1702BA40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673C0-329E-4F88-963C-AE7C5571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3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17F8-900E-4BFC-BC60-9514172C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65620-08B3-44AE-8F8E-060EB2A1F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989AF-3904-4890-987A-5BA67EDF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4DAA-B82E-45A2-9D6F-0F2ADECC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C0BE-2451-410C-A73C-42B19AF2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0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1AD9-CB07-49CB-934D-C46FF68E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1DCD4-F386-4736-80B4-8382DD990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1D25E-1D9B-4F66-BA3D-6846FA719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0A749-2F7B-4C95-80AB-FD2B55B0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130E7-6A38-4A1E-AD6F-CDAF53EA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B4A29-D6FA-4605-A8A9-DDCBC7B9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A162-DCB7-4E5C-B956-FBD807B7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7B787-E001-4744-9663-D21277185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69A2-241D-47A3-AC00-D74CDE0EB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551C4-3751-4DFC-AC13-3BE5DC8F4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2ACCA-E2CB-4D32-AD20-2636C4FE5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47B335-1082-465E-BC49-36316C1D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DBB05-B1DC-4353-81F5-E03CF0BB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B9654-E338-4B19-BC13-2588AFE1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8713-47D0-4A4F-975F-824AB604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499F6-E790-49B6-9D9F-F7E0D51E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DA840-0203-46C9-8614-6BB3B68A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BA27-81B6-475C-8685-14B20C39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1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A78493-7722-41D2-9DB2-79C0D993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EC1B3-87FE-4645-97BC-2F13BB74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4183E-AA41-4440-9379-36794607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8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F2173-7000-4CEF-B81C-9F7C4B2C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63F81-60EA-4610-B5AD-88C550160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1609C-9F83-46EB-8A41-DB6C842F2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89EE1-3477-4447-A5D3-93DF52FC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4EC32-CA6C-4BBE-966B-5723E955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1471F-4E41-4DB6-8F49-1333DEA1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408F-B050-49A9-9EF9-495C5B4C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313B0B-F8F1-49CB-AA4F-EA9C0C9FE1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9607A-7F46-4816-AE44-D7AD8E7D7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2D30-ED78-4D58-9DD0-4DDE4371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8FC22-55B0-4452-913D-F5F3D7E2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E03A3-8DC6-4558-9074-9BE3DCA3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CE35A3-B501-4244-A663-0DA0D5E1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5DCD3-C702-478B-B984-A28DFA23F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DC2A3-9911-4563-8FB3-720781717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EF379-E309-4D60-99C5-5F9EB2999E86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D69E1-69E7-47FC-90D0-6A23521C6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5C1C9-FE9F-40C8-B6FE-EBA2526AD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A965-BDE1-4F28-8C84-6C1A82BB0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1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hyperlink" Target="https://www.wma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hyperlink" Target="https://www.wma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63" y="2772857"/>
            <a:ext cx="9391135" cy="206319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n-lt"/>
              </a:rPr>
              <a:t>Todd L Sack, MD, FACP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Editor, My Green Doctor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Jacksonville, Florida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tsack8@gmail.com   904-403-6446</a:t>
            </a:r>
            <a:br>
              <a:rPr lang="en-US" sz="3200" dirty="0">
                <a:latin typeface="+mn-lt"/>
              </a:rPr>
            </a:b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559" y="551649"/>
            <a:ext cx="9554859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Teaching Climate Change in Healthcare Offices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8300" y="5881739"/>
            <a:ext cx="657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92D050"/>
                </a:solidFill>
              </a:rPr>
              <a:t>~ I have no financial disclosures ~</a:t>
            </a:r>
          </a:p>
        </p:txBody>
      </p:sp>
      <p:pic>
        <p:nvPicPr>
          <p:cNvPr id="7" name="Picture 2" descr="Top%20Banner.jpg">
            <a:extLst>
              <a:ext uri="{FF2B5EF4-FFF2-40B4-BE49-F238E27FC236}">
                <a16:creationId xmlns:a16="http://schemas.microsoft.com/office/drawing/2014/main" id="{31C62689-5A54-4C5A-8A37-7C87663C1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743527" y="5111949"/>
            <a:ext cx="2787949" cy="12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802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2019 Survey of My Green Doctor Offices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530" y="1478784"/>
            <a:ext cx="8904889" cy="4953547"/>
          </a:xfrm>
        </p:spPr>
        <p:txBody>
          <a:bodyPr>
            <a:normAutofit/>
          </a:bodyPr>
          <a:lstStyle/>
          <a:p>
            <a:r>
              <a:rPr lang="en-US" sz="3200" dirty="0"/>
              <a:t>“</a:t>
            </a:r>
            <a:r>
              <a:rPr lang="en-US" sz="3200" i="1" dirty="0"/>
              <a:t>Thanks</a:t>
            </a:r>
            <a:r>
              <a:rPr lang="en-US" sz="3200" dirty="0"/>
              <a:t>” to Professor Ed Maibach &amp; PSR-Florida </a:t>
            </a:r>
          </a:p>
          <a:p>
            <a:r>
              <a:rPr lang="en-US" sz="3200" dirty="0"/>
              <a:t> Survey Monkey survey of  330 registered offices</a:t>
            </a:r>
          </a:p>
          <a:p>
            <a:r>
              <a:rPr lang="en-US" sz="3200" dirty="0"/>
              <a:t> Half were registered prior to 2018</a:t>
            </a:r>
          </a:p>
          <a:p>
            <a:r>
              <a:rPr lang="en-US" sz="3200" dirty="0"/>
              <a:t> 18 questions in the survey</a:t>
            </a:r>
          </a:p>
          <a:p>
            <a:r>
              <a:rPr lang="en-US" sz="3200" dirty="0"/>
              <a:t> 4-minute response time, anonymous</a:t>
            </a:r>
          </a:p>
          <a:p>
            <a:r>
              <a:rPr lang="en-US" sz="3200" dirty="0"/>
              <a:t> Goals of the survey were to assess: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/>
              <a:t>Climate change knowledge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/>
              <a:t>Knowledge about My Green Doctor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200" dirty="0"/>
              <a:t>Needs for educational tools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2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784724" cy="6345620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94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29604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73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64736"/>
            <a:ext cx="11763891" cy="6645165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61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476"/>
            <a:ext cx="12532077" cy="6629400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1051627" y="5830551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11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42"/>
            <a:ext cx="11641048" cy="6534806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152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" y="299406"/>
            <a:ext cx="12081086" cy="6206590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12668" y="5893612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440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63"/>
            <a:ext cx="12272390" cy="6653048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518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5986" cy="6629400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62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240"/>
            <a:ext cx="12100035" cy="6739759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52083" y="5956675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21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97" y="735614"/>
            <a:ext cx="9567041" cy="15383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latin typeface="+mn-lt"/>
              </a:rPr>
              <a:t>Teaching Climate Change in  </a:t>
            </a:r>
            <a:br>
              <a:rPr lang="en-US" sz="4900" dirty="0">
                <a:latin typeface="+mn-lt"/>
              </a:rPr>
            </a:br>
            <a:r>
              <a:rPr lang="en-US" sz="4900" dirty="0">
                <a:latin typeface="+mn-lt"/>
              </a:rPr>
              <a:t>Healthcare Offices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346" y="2612971"/>
            <a:ext cx="9401502" cy="3036374"/>
          </a:xfrm>
        </p:spPr>
        <p:txBody>
          <a:bodyPr/>
          <a:lstStyle/>
          <a:p>
            <a:r>
              <a:rPr lang="en-US" sz="3200" dirty="0"/>
              <a:t> My Green Doctor:  What’s new</a:t>
            </a:r>
          </a:p>
          <a:p>
            <a:r>
              <a:rPr lang="en-US" sz="3200" dirty="0"/>
              <a:t> Survey results:  What do health professionals want?</a:t>
            </a:r>
          </a:p>
          <a:p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9790386" y="5649345"/>
            <a:ext cx="2163585" cy="106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6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039"/>
            <a:ext cx="12131567" cy="6416064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10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6"/>
            <a:ext cx="12192000" cy="6810704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789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12134993" cy="6400800"/>
          </a:xfrm>
          <a:prstGeom prst="rect">
            <a:avLst/>
          </a:prstGeom>
        </p:spPr>
      </p:pic>
      <p:pic>
        <p:nvPicPr>
          <p:cNvPr id="3" name="Picture 2" descr="Top%20Banner.jpg"/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10728434" y="5838433"/>
            <a:ext cx="1290702" cy="8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0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AFF8-10F9-456B-B643-8F730BBBA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8101" y="333022"/>
            <a:ext cx="9150044" cy="85049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+mn-lt"/>
              </a:rPr>
              <a:t>Our Partners &amp; Participant Organizations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57B96-2F43-48DB-9EB7-9D3BC20E8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7" y="1411014"/>
            <a:ext cx="11641393" cy="5218386"/>
          </a:xfrm>
        </p:spPr>
        <p:txBody>
          <a:bodyPr>
            <a:normAutofit/>
          </a:bodyPr>
          <a:lstStyle/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400" dirty="0">
              <a:hlinkClick r:id="rId2"/>
            </a:endParaRPr>
          </a:p>
          <a:p>
            <a:pPr algn="l"/>
            <a:r>
              <a:rPr lang="en-US" sz="1400" dirty="0"/>
              <a:t>                                                                        </a:t>
            </a:r>
            <a:r>
              <a:rPr lang="en-US" sz="1400" dirty="0">
                <a:hlinkClick r:id="rId2"/>
              </a:rPr>
              <a:t>World Medical Association</a:t>
            </a:r>
            <a:endParaRPr lang="en-US" sz="1400" dirty="0"/>
          </a:p>
          <a:p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2" descr="Top%20Banner.jpg">
            <a:extLst>
              <a:ext uri="{FF2B5EF4-FFF2-40B4-BE49-F238E27FC236}">
                <a16:creationId xmlns:a16="http://schemas.microsoft.com/office/drawing/2014/main" id="{31C62689-5A54-4C5A-8A37-7C87663C1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550607" y="431375"/>
            <a:ext cx="2066469" cy="89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5628" y="5851082"/>
            <a:ext cx="2427393" cy="631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8" y="5486400"/>
            <a:ext cx="2191982" cy="956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29" y="5754413"/>
            <a:ext cx="2188206" cy="688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1" y="1692659"/>
            <a:ext cx="1672656" cy="139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1" y="2154599"/>
            <a:ext cx="2618969" cy="1144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70" y="3892931"/>
            <a:ext cx="1610140" cy="1359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710" y="2100183"/>
            <a:ext cx="2853873" cy="1158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50" y="3755616"/>
            <a:ext cx="2683668" cy="979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74" y="3847883"/>
            <a:ext cx="2282446" cy="1212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18" y="2140137"/>
            <a:ext cx="2974816" cy="9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1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88" y="5926210"/>
            <a:ext cx="3918360" cy="147198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Todd L Sack, MD, FACP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Editor, My Green Doctor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tsack8@gmail.com   904-403-6446</a:t>
            </a:r>
            <a:br>
              <a:rPr lang="en-US" sz="3200" dirty="0">
                <a:latin typeface="+mn-lt"/>
              </a:rPr>
            </a:b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18" y="372588"/>
            <a:ext cx="10791496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Teaching Climate </a:t>
            </a:r>
            <a:r>
              <a:rPr lang="en-US" sz="4000">
                <a:solidFill>
                  <a:schemeClr val="tx1"/>
                </a:solidFill>
              </a:rPr>
              <a:t>Change in </a:t>
            </a:r>
            <a:r>
              <a:rPr lang="en-US" sz="4000" dirty="0">
                <a:solidFill>
                  <a:schemeClr val="tx1"/>
                </a:solidFill>
              </a:rPr>
              <a:t>Healthcare Offices</a:t>
            </a:r>
          </a:p>
        </p:txBody>
      </p:sp>
      <p:pic>
        <p:nvPicPr>
          <p:cNvPr id="7" name="Picture 2" descr="Top%20Banner.jpg">
            <a:extLst>
              <a:ext uri="{FF2B5EF4-FFF2-40B4-BE49-F238E27FC236}">
                <a16:creationId xmlns:a16="http://schemas.microsoft.com/office/drawing/2014/main" id="{31C62689-5A54-4C5A-8A37-7C87663C1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9148304" y="5513970"/>
            <a:ext cx="2787949" cy="12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1208" y="1317694"/>
            <a:ext cx="111856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Outpatient clinics &amp; offices are ideal settings for teaching </a:t>
            </a:r>
          </a:p>
          <a:p>
            <a:r>
              <a:rPr lang="en-US" sz="3200" dirty="0"/>
              <a:t>        climate change &amp; health.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My Green Doctor is an easy &amp; proven tool for clinics &amp; offices.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Target audience:  health professionals, office staff, patients &amp;</a:t>
            </a:r>
          </a:p>
          <a:p>
            <a:r>
              <a:rPr lang="en-US" sz="3200" dirty="0"/>
              <a:t>       families.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Health professionals are willing to lead and to teach.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Offices want educational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7441" y="5156769"/>
            <a:ext cx="3239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accent6"/>
                </a:solidFill>
              </a:rPr>
              <a:t>“Thank you!”</a:t>
            </a:r>
          </a:p>
        </p:txBody>
      </p:sp>
    </p:spTree>
    <p:extLst>
      <p:ext uri="{BB962C8B-B14F-4D97-AF65-F5344CB8AC3E}">
        <p14:creationId xmlns:p14="http://schemas.microsoft.com/office/powerpoint/2010/main" val="362488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AFF8-10F9-456B-B643-8F730BBBA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8101" y="333022"/>
            <a:ext cx="9150044" cy="85049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+mn-lt"/>
              </a:rPr>
              <a:t>Our Partners &amp; Participant Organizations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57B96-2F43-48DB-9EB7-9D3BC20E8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7" y="1411014"/>
            <a:ext cx="11641393" cy="5218386"/>
          </a:xfrm>
        </p:spPr>
        <p:txBody>
          <a:bodyPr>
            <a:normAutofit/>
          </a:bodyPr>
          <a:lstStyle/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endParaRPr lang="en-US" sz="1400" dirty="0">
              <a:hlinkClick r:id="rId2"/>
            </a:endParaRPr>
          </a:p>
          <a:p>
            <a:pPr algn="l"/>
            <a:r>
              <a:rPr lang="en-US" sz="1400" dirty="0"/>
              <a:t>                                                                        </a:t>
            </a:r>
            <a:r>
              <a:rPr lang="en-US" sz="1400" dirty="0">
                <a:hlinkClick r:id="rId2"/>
              </a:rPr>
              <a:t>World Medical Association</a:t>
            </a:r>
            <a:endParaRPr lang="en-US" sz="1400" dirty="0"/>
          </a:p>
          <a:p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2" descr="Top%20Banner.jpg">
            <a:extLst>
              <a:ext uri="{FF2B5EF4-FFF2-40B4-BE49-F238E27FC236}">
                <a16:creationId xmlns:a16="http://schemas.microsoft.com/office/drawing/2014/main" id="{31C62689-5A54-4C5A-8A37-7C87663C1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5144"/>
          <a:stretch>
            <a:fillRect/>
          </a:stretch>
        </p:blipFill>
        <p:spPr bwMode="auto">
          <a:xfrm>
            <a:off x="550607" y="431375"/>
            <a:ext cx="2066469" cy="89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5628" y="5851082"/>
            <a:ext cx="2427393" cy="631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8" y="5486400"/>
            <a:ext cx="2191982" cy="956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29" y="5754413"/>
            <a:ext cx="2188206" cy="688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1" y="1692659"/>
            <a:ext cx="1672656" cy="139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1" y="2154599"/>
            <a:ext cx="2618969" cy="1144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70" y="3892931"/>
            <a:ext cx="1610140" cy="1359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710" y="2100183"/>
            <a:ext cx="2853873" cy="1158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50" y="3755616"/>
            <a:ext cx="2683668" cy="979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74" y="3847883"/>
            <a:ext cx="2282446" cy="1212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18" y="2140137"/>
            <a:ext cx="2974816" cy="9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249" y="1448584"/>
            <a:ext cx="9337088" cy="5140202"/>
          </a:xfrm>
        </p:spPr>
        <p:txBody>
          <a:bodyPr>
            <a:normAutofit fontScale="77500" lnSpcReduction="20000"/>
          </a:bodyPr>
          <a:lstStyle/>
          <a:p>
            <a:pPr marL="609600" indent="-609600"/>
            <a:r>
              <a:rPr lang="en-US" sz="3600" dirty="0"/>
              <a:t>Launched on Earth Day, 2008</a:t>
            </a:r>
          </a:p>
          <a:p>
            <a:pPr marL="609600" indent="-609600"/>
            <a:r>
              <a:rPr lang="en-US" sz="3600" dirty="0"/>
              <a:t>Free online practice management program</a:t>
            </a:r>
          </a:p>
          <a:p>
            <a:pPr marL="609600" indent="-609600"/>
            <a:r>
              <a:rPr lang="en-US" sz="3600" dirty="0"/>
              <a:t>Brings environmental sustainability &amp; </a:t>
            </a:r>
          </a:p>
          <a:p>
            <a:pPr marL="0" indent="0">
              <a:buNone/>
            </a:pPr>
            <a:r>
              <a:rPr lang="en-US" sz="3600" dirty="0"/>
              <a:t>             climate change preparedness to healthcare offices</a:t>
            </a:r>
          </a:p>
          <a:p>
            <a:pPr marL="609600" indent="-609600"/>
            <a:r>
              <a:rPr lang="en-US" sz="3600" dirty="0"/>
              <a:t>Written by healthcare professionals</a:t>
            </a:r>
          </a:p>
          <a:p>
            <a:pPr marL="609600" indent="-609600"/>
            <a:r>
              <a:rPr lang="en-US" sz="3600" dirty="0"/>
              <a:t>Suitable for any outpatient clinic</a:t>
            </a:r>
          </a:p>
          <a:p>
            <a:pPr marL="609600" indent="-609600"/>
            <a:r>
              <a:rPr lang="en-US" sz="3600" dirty="0"/>
              <a:t>Science-based, non-political; no ads or banners</a:t>
            </a:r>
          </a:p>
          <a:p>
            <a:pPr marL="609600" indent="-609600"/>
            <a:r>
              <a:rPr lang="en-US" sz="3600" dirty="0"/>
              <a:t>Tailored for use by all office staff members</a:t>
            </a:r>
          </a:p>
          <a:p>
            <a:pPr marL="609600" indent="-609600"/>
            <a:r>
              <a:rPr lang="en-US" sz="3600" dirty="0"/>
              <a:t>No science background needed</a:t>
            </a:r>
          </a:p>
          <a:p>
            <a:pPr marL="609600" indent="-609600"/>
            <a:r>
              <a:rPr lang="en-US" sz="3600" dirty="0"/>
              <a:t>&gt;450 registered offices in 34 US states &amp; 52 countries</a:t>
            </a:r>
          </a:p>
          <a:p>
            <a:pPr marL="609600" indent="-609600"/>
            <a:r>
              <a:rPr lang="en-US" sz="3600" dirty="0"/>
              <a:t>Proven to save offices money</a:t>
            </a:r>
          </a:p>
          <a:p>
            <a:pPr marL="609600" indent="-609600"/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09600" indent="-609600"/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10146202" y="5767239"/>
            <a:ext cx="1855065" cy="91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4875" y="332108"/>
            <a:ext cx="10515600" cy="102188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What is “My Green Doctor”?</a:t>
            </a:r>
          </a:p>
        </p:txBody>
      </p:sp>
    </p:spTree>
    <p:extLst>
      <p:ext uri="{BB962C8B-B14F-4D97-AF65-F5344CB8AC3E}">
        <p14:creationId xmlns:p14="http://schemas.microsoft.com/office/powerpoint/2010/main" val="187931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59" y="1397096"/>
            <a:ext cx="1189323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  </a:t>
            </a:r>
            <a:r>
              <a:rPr lang="en-US" sz="3000" dirty="0"/>
              <a:t>Health professionals &amp; office managers register at www.MyGreenDoctor.org</a:t>
            </a:r>
          </a:p>
          <a:p>
            <a:r>
              <a:rPr lang="en-US" sz="3000" dirty="0"/>
              <a:t>  Learn how to add FIVE MINUTES of Green Team business to each </a:t>
            </a:r>
          </a:p>
          <a:p>
            <a:pPr marL="0" indent="0">
              <a:buNone/>
            </a:pPr>
            <a:r>
              <a:rPr lang="en-US" sz="3000" dirty="0"/>
              <a:t>     regular office staff meeting</a:t>
            </a:r>
          </a:p>
          <a:p>
            <a:r>
              <a:rPr lang="en-US" sz="3000" dirty="0"/>
              <a:t>  Each meeting is scripted:  nothing to study or prepare</a:t>
            </a:r>
          </a:p>
          <a:p>
            <a:r>
              <a:rPr lang="en-US" sz="3000" dirty="0"/>
              <a:t>  Topics:  Energy &amp; water use, chemicals, purchasing, recycling, </a:t>
            </a:r>
          </a:p>
          <a:p>
            <a:pPr marL="0" indent="0">
              <a:buNone/>
            </a:pPr>
            <a:r>
              <a:rPr lang="en-US" sz="3000" dirty="0"/>
              <a:t>     pharmaceuticals disposal, transportation, healthy foods, renewable energy, </a:t>
            </a:r>
          </a:p>
          <a:p>
            <a:pPr marL="0" indent="0">
              <a:buNone/>
            </a:pPr>
            <a:r>
              <a:rPr lang="en-US" sz="3000" dirty="0"/>
              <a:t>     community advocacy &amp; climate change preparedness</a:t>
            </a:r>
          </a:p>
          <a:p>
            <a:r>
              <a:rPr lang="en-US" sz="3000" dirty="0"/>
              <a:t>  Offices save money in the first month</a:t>
            </a:r>
          </a:p>
          <a:p>
            <a:r>
              <a:rPr lang="en-US" sz="3000" dirty="0"/>
              <a:t>  Can qualify for the Green Doctor Office Certificate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pPr marL="609600" indent="-609600"/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10752966" y="6014545"/>
            <a:ext cx="1290184" cy="7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749" y="303270"/>
            <a:ext cx="1079336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How It Works</a:t>
            </a:r>
            <a:br>
              <a:rPr lang="en-US" sz="4000" u="sng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33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298" y="1884505"/>
            <a:ext cx="11043634" cy="4525963"/>
          </a:xfrm>
        </p:spPr>
        <p:txBody>
          <a:bodyPr>
            <a:normAutofit/>
          </a:bodyPr>
          <a:lstStyle/>
          <a:p>
            <a:r>
              <a:rPr lang="en-US" sz="3200" dirty="0"/>
              <a:t> Explains exactly what to say &amp; do at each meeting </a:t>
            </a:r>
          </a:p>
          <a:p>
            <a:r>
              <a:rPr lang="en-US" sz="3200" dirty="0"/>
              <a:t> Nothing for the Team Leader to study or prepare</a:t>
            </a:r>
          </a:p>
          <a:p>
            <a:r>
              <a:rPr lang="en-US" sz="3200" dirty="0"/>
              <a:t> Focuses on slow, steady improvements</a:t>
            </a:r>
          </a:p>
          <a:p>
            <a:r>
              <a:rPr lang="en-US" sz="3200" dirty="0"/>
              <a:t> Patient &amp; staff education emphasized</a:t>
            </a:r>
          </a:p>
          <a:p>
            <a:r>
              <a:rPr lang="en-US" sz="3200" dirty="0"/>
              <a:t> Encourages discussion &amp; staff involvement</a:t>
            </a:r>
          </a:p>
          <a:p>
            <a:r>
              <a:rPr lang="en-US" sz="3200" dirty="0"/>
              <a:t> Provides “Green Team Notes” for easy record keeping</a:t>
            </a:r>
          </a:p>
          <a:p>
            <a:endParaRPr lang="en-US" dirty="0"/>
          </a:p>
          <a:p>
            <a:pPr marL="609600" indent="-609600"/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10452537" y="5779160"/>
            <a:ext cx="1543315" cy="88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0181" y="625324"/>
            <a:ext cx="1079336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Our “Meeting-by-Meeting” Guide</a:t>
            </a:r>
            <a:endParaRPr lang="en-US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846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9765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86" y="486048"/>
            <a:ext cx="9764031" cy="59778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 Education is a key part of the Green Doctor Office Certificate </a:t>
            </a:r>
          </a:p>
          <a:p>
            <a:r>
              <a:rPr lang="en-US" dirty="0"/>
              <a:t> 13 waiting room brochures</a:t>
            </a:r>
          </a:p>
          <a:p>
            <a:r>
              <a:rPr lang="en-US" dirty="0"/>
              <a:t> 4 brochures on climate change topics</a:t>
            </a:r>
          </a:p>
          <a:p>
            <a:r>
              <a:rPr lang="en-US" dirty="0"/>
              <a:t> 5 waiting room posters</a:t>
            </a:r>
          </a:p>
          <a:p>
            <a:r>
              <a:rPr lang="en-US" dirty="0"/>
              <a:t> Our “Tip-of-the-Month” program</a:t>
            </a:r>
          </a:p>
          <a:p>
            <a:r>
              <a:rPr lang="en-US" dirty="0"/>
              <a:t> Blog essays on many topics</a:t>
            </a:r>
          </a:p>
          <a:p>
            <a:r>
              <a:rPr lang="en-US" dirty="0"/>
              <a:t> Videos &amp; PowerPoints</a:t>
            </a:r>
          </a:p>
          <a:p>
            <a:r>
              <a:rPr lang="en-US" dirty="0"/>
              <a:t> Environmental sustainability policy for management</a:t>
            </a:r>
          </a:p>
          <a:p>
            <a:r>
              <a:rPr lang="en-US" dirty="0"/>
              <a:t> </a:t>
            </a:r>
            <a:r>
              <a:rPr lang="en-US" sz="3200" dirty="0"/>
              <a:t>In simple language, evidence-based </a:t>
            </a:r>
          </a:p>
          <a:p>
            <a:r>
              <a:rPr lang="en-US" sz="3200" dirty="0"/>
              <a:t> 100% backed by policies of health professional societies</a:t>
            </a:r>
          </a:p>
          <a:p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10484052" y="5754414"/>
            <a:ext cx="1511436" cy="9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23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24" y="617838"/>
            <a:ext cx="929022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/>
              </a:rPr>
              <a:t>Example:  Escambia County Health Dept.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"/>
          </p:nvPr>
        </p:nvSpPr>
        <p:spPr>
          <a:xfrm>
            <a:off x="1925595" y="1921476"/>
            <a:ext cx="7772400" cy="4264025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/>
              <a:t>Saving energy every month</a:t>
            </a:r>
          </a:p>
          <a:p>
            <a:pPr>
              <a:defRPr/>
            </a:pPr>
            <a:r>
              <a:rPr lang="en-US" sz="3200" dirty="0"/>
              <a:t> 5.2% energy electricity saving per year</a:t>
            </a:r>
          </a:p>
          <a:p>
            <a:pPr>
              <a:defRPr/>
            </a:pPr>
            <a:r>
              <a:rPr lang="en-US" sz="3200" dirty="0"/>
              <a:t> 125,000 kilowatt hours electricity per year </a:t>
            </a:r>
          </a:p>
          <a:p>
            <a:pPr>
              <a:defRPr/>
            </a:pPr>
            <a:r>
              <a:rPr lang="en-US" sz="3200" dirty="0"/>
              <a:t> 85,600 metric tons CO</a:t>
            </a:r>
            <a:r>
              <a:rPr lang="en-US" sz="3200" baseline="-25000" dirty="0"/>
              <a:t>2</a:t>
            </a:r>
            <a:r>
              <a:rPr lang="en-US" sz="3200" dirty="0"/>
              <a:t> per year </a:t>
            </a:r>
          </a:p>
          <a:p>
            <a:pPr>
              <a:defRPr/>
            </a:pPr>
            <a:r>
              <a:rPr lang="en-US" sz="3200" dirty="0"/>
              <a:t> Equivalent of  9,500 gallons gasoline</a:t>
            </a:r>
          </a:p>
          <a:p>
            <a:pPr>
              <a:defRPr/>
            </a:pPr>
            <a:r>
              <a:rPr lang="en-US" sz="3200" dirty="0"/>
              <a:t> </a:t>
            </a:r>
            <a:r>
              <a:rPr lang="en-US" sz="3200" u="sng" dirty="0"/>
              <a:t>Bottom Line</a:t>
            </a:r>
            <a:r>
              <a:rPr lang="en-US" sz="3200" dirty="0"/>
              <a:t>:  $14,000 saved annually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4821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9966036" y="5575169"/>
            <a:ext cx="1745673" cy="11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202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950" y="1815469"/>
            <a:ext cx="10307781" cy="4525963"/>
          </a:xfrm>
        </p:spPr>
        <p:txBody>
          <a:bodyPr>
            <a:normAutofit/>
          </a:bodyPr>
          <a:lstStyle/>
          <a:p>
            <a:r>
              <a:rPr lang="en-US" sz="3200" dirty="0"/>
              <a:t> Launching Spanish website &amp; educational materials </a:t>
            </a:r>
          </a:p>
          <a:p>
            <a:r>
              <a:rPr lang="en-US" sz="3200" dirty="0"/>
              <a:t> Expanding on Facebook, Twitter &amp; Instagram</a:t>
            </a:r>
          </a:p>
          <a:p>
            <a:r>
              <a:rPr lang="en-US" sz="3200" dirty="0"/>
              <a:t> Adding waiting room brochures</a:t>
            </a:r>
          </a:p>
          <a:p>
            <a:r>
              <a:rPr lang="en-US" sz="3200" dirty="0"/>
              <a:t> Increasing our focus on climate-vulnerable populations </a:t>
            </a:r>
          </a:p>
          <a:p>
            <a:r>
              <a:rPr lang="en-US" sz="3200" dirty="0"/>
              <a:t> Seeking a grant to print brochures &amp; posters for offices </a:t>
            </a:r>
          </a:p>
          <a:p>
            <a:r>
              <a:rPr lang="en-US" sz="3200" dirty="0"/>
              <a:t> Seeking Partner organizations who wish to offer My Green </a:t>
            </a:r>
          </a:p>
          <a:p>
            <a:pPr marL="0" indent="0">
              <a:buNone/>
            </a:pPr>
            <a:r>
              <a:rPr lang="en-US" sz="3200" dirty="0"/>
              <a:t>    Doctor to their members (partnering is free)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09600" indent="-609600"/>
            <a:endParaRPr lang="en-US" dirty="0"/>
          </a:p>
        </p:txBody>
      </p:sp>
      <p:pic>
        <p:nvPicPr>
          <p:cNvPr id="4" name="Picture 2" descr="Top%20Banner.jpg"/>
          <p:cNvPicPr>
            <a:picLocks noChangeAspect="1"/>
          </p:cNvPicPr>
          <p:nvPr/>
        </p:nvPicPr>
        <p:blipFill>
          <a:blip r:embed="rId2" cstate="print"/>
          <a:srcRect r="55144"/>
          <a:stretch>
            <a:fillRect/>
          </a:stretch>
        </p:blipFill>
        <p:spPr bwMode="auto">
          <a:xfrm>
            <a:off x="10389476" y="5766923"/>
            <a:ext cx="1614261" cy="92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8778" y="331076"/>
            <a:ext cx="1079336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Plans for 2019</a:t>
            </a:r>
          </a:p>
        </p:txBody>
      </p:sp>
    </p:spTree>
    <p:extLst>
      <p:ext uri="{BB962C8B-B14F-4D97-AF65-F5344CB8AC3E}">
        <p14:creationId xmlns:p14="http://schemas.microsoft.com/office/powerpoint/2010/main" val="352789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721</Words>
  <Application>Microsoft Macintosh PowerPoint</Application>
  <PresentationFormat>Widescreen</PresentationFormat>
  <Paragraphs>124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Todd L Sack, MD, FACP Editor, My Green Doctor Jacksonville, Florida tsack8@gmail.com   904-403-6446  </vt:lpstr>
      <vt:lpstr>Teaching Climate Change in   Healthcare Offices </vt:lpstr>
      <vt:lpstr>Our Partners &amp; Participant Organizations</vt:lpstr>
      <vt:lpstr>What is “My Green Doctor”?</vt:lpstr>
      <vt:lpstr>How It Works </vt:lpstr>
      <vt:lpstr>Our “Meeting-by-Meeting” Guide</vt:lpstr>
      <vt:lpstr>Patient Education</vt:lpstr>
      <vt:lpstr>Example:  Escambia County Health Dept.</vt:lpstr>
      <vt:lpstr>Plans for 2019</vt:lpstr>
      <vt:lpstr>2019 Survey of My Green Doctor Offices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Partners &amp; Participant Organizations</vt:lpstr>
      <vt:lpstr>Todd L Sack, MD, FACP Editor, My Green Doctor tsack8@gmail.com   904-403-6446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“Going Green”: Ten Weeks to a Healthier, Happier Office</dc:title>
  <dc:creator>tsack</dc:creator>
  <cp:lastModifiedBy>Wendy M Cook</cp:lastModifiedBy>
  <cp:revision>116</cp:revision>
  <dcterms:created xsi:type="dcterms:W3CDTF">2018-03-01T00:53:46Z</dcterms:created>
  <dcterms:modified xsi:type="dcterms:W3CDTF">2019-05-01T15:50:19Z</dcterms:modified>
</cp:coreProperties>
</file>