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4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5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  <p:sldMasterId id="2147483694" r:id="rId3"/>
    <p:sldMasterId id="2147483708" r:id="rId4"/>
    <p:sldMasterId id="2147483727" r:id="rId5"/>
    <p:sldMasterId id="2147483738" r:id="rId6"/>
  </p:sldMasterIdLst>
  <p:notesMasterIdLst>
    <p:notesMasterId r:id="rId18"/>
  </p:notesMasterIdLst>
  <p:sldIdLst>
    <p:sldId id="520" r:id="rId7"/>
    <p:sldId id="413" r:id="rId8"/>
    <p:sldId id="422" r:id="rId9"/>
    <p:sldId id="423" r:id="rId10"/>
    <p:sldId id="425" r:id="rId11"/>
    <p:sldId id="404" r:id="rId12"/>
    <p:sldId id="420" r:id="rId13"/>
    <p:sldId id="419" r:id="rId14"/>
    <p:sldId id="399" r:id="rId15"/>
    <p:sldId id="727" r:id="rId16"/>
    <p:sldId id="72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.E. Olson" initials="AO" lastIdx="2" clrIdx="0">
    <p:extLst>
      <p:ext uri="{19B8F6BF-5375-455C-9EA6-DF929625EA0E}">
        <p15:presenceInfo xmlns:p15="http://schemas.microsoft.com/office/powerpoint/2012/main" userId="76b398882e3ffb87" providerId="Windows Live"/>
      </p:ext>
    </p:extLst>
  </p:cmAuthor>
  <p:cmAuthor id="2" name="Michael McKnight" initials="MM" lastIdx="7" clrIdx="1">
    <p:extLst>
      <p:ext uri="{19B8F6BF-5375-455C-9EA6-DF929625EA0E}">
        <p15:presenceInfo xmlns:p15="http://schemas.microsoft.com/office/powerpoint/2012/main" userId="S-1-5-21-1006324809-88761966-1031210941-3271" providerId="AD"/>
      </p:ext>
    </p:extLst>
  </p:cmAuthor>
  <p:cmAuthor id="3" name="Kiersten Sweeney" initials="KS" lastIdx="1" clrIdx="2">
    <p:extLst>
      <p:ext uri="{19B8F6BF-5375-455C-9EA6-DF929625EA0E}">
        <p15:presenceInfo xmlns:p15="http://schemas.microsoft.com/office/powerpoint/2012/main" userId="S-1-5-21-1006324809-88761966-1031210941-5264" providerId="AD"/>
      </p:ext>
    </p:extLst>
  </p:cmAuthor>
  <p:cmAuthor id="4" name="Trent Van Alfen" initials="TVA" lastIdx="6" clrIdx="3">
    <p:extLst>
      <p:ext uri="{19B8F6BF-5375-455C-9EA6-DF929625EA0E}">
        <p15:presenceInfo xmlns:p15="http://schemas.microsoft.com/office/powerpoint/2012/main" userId="S-1-5-21-1006324809-88761966-1031210941-4794" providerId="AD"/>
      </p:ext>
    </p:extLst>
  </p:cmAuthor>
  <p:cmAuthor id="5" name="Microsoft Office User" initials="MOU" lastIdx="1" clrIdx="4">
    <p:extLst>
      <p:ext uri="{19B8F6BF-5375-455C-9EA6-DF929625EA0E}">
        <p15:presenceInfo xmlns:p15="http://schemas.microsoft.com/office/powerpoint/2012/main" userId="Microsoft Office User" providerId="None"/>
      </p:ext>
    </p:extLst>
  </p:cmAuthor>
  <p:cmAuthor id="6" name="Jamal Lewis" initials="JL" lastIdx="1" clrIdx="5">
    <p:extLst>
      <p:ext uri="{19B8F6BF-5375-455C-9EA6-DF929625EA0E}">
        <p15:presenceInfo xmlns:p15="http://schemas.microsoft.com/office/powerpoint/2012/main" userId="S-1-5-21-1006324809-88761966-1031210941-434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DC7E"/>
    <a:srgbClr val="8ABA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22" autoAdjust="0"/>
    <p:restoredTop sz="89801" autoAdjust="0"/>
  </p:normalViewPr>
  <p:slideViewPr>
    <p:cSldViewPr snapToGrid="0">
      <p:cViewPr varScale="1">
        <p:scale>
          <a:sx n="81" d="100"/>
          <a:sy n="81" d="100"/>
        </p:scale>
        <p:origin x="39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5ADF5E-E454-408F-BE1B-0A95F5068DEE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DCC5FC-463B-425B-ACA8-B35E56B95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44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0129" y="2558735"/>
            <a:ext cx="5359573" cy="492443"/>
          </a:xfrm>
          <a:prstGeom prst="rect">
            <a:avLst/>
          </a:prstGeom>
        </p:spPr>
        <p:txBody>
          <a:bodyPr anchor="b">
            <a:noAutofit/>
          </a:bodyPr>
          <a:lstStyle>
            <a:lvl1pPr algn="r">
              <a:defRPr sz="2400" b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500"/>
          <a:stretch/>
        </p:blipFill>
        <p:spPr>
          <a:xfrm>
            <a:off x="0" y="0"/>
            <a:ext cx="486918" cy="685800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</p:pic>
      <p:sp>
        <p:nvSpPr>
          <p:cNvPr id="7" name="TextBox 6"/>
          <p:cNvSpPr txBox="1"/>
          <p:nvPr/>
        </p:nvSpPr>
        <p:spPr>
          <a:xfrm rot="16200000">
            <a:off x="-1817354" y="4927934"/>
            <a:ext cx="3726782" cy="13335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750" dirty="0">
                <a:solidFill>
                  <a:srgbClr val="6D6E73"/>
                </a:solidFill>
              </a:rPr>
              <a:t>©2016 Green &amp; Healthy Homes Initiative. All rights reserved.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2" y="3051178"/>
            <a:ext cx="4457699" cy="246221"/>
          </a:xfrm>
        </p:spPr>
        <p:txBody>
          <a:bodyPr>
            <a:noAutofit/>
          </a:bodyPr>
          <a:lstStyle>
            <a:lvl1pPr algn="r"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1" y="5182810"/>
            <a:ext cx="4457699" cy="246221"/>
          </a:xfrm>
        </p:spPr>
        <p:txBody>
          <a:bodyPr>
            <a:noAutofit/>
          </a:bodyPr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486920" y="6146891"/>
            <a:ext cx="8542779" cy="253913"/>
          </a:xfrm>
        </p:spPr>
        <p:txBody>
          <a:bodyPr>
            <a:noAutofit/>
          </a:bodyPr>
          <a:lstStyle>
            <a:lvl1pPr algn="r">
              <a:defRPr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Description of project, disclaimer, or other long text item here if necessary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20" y="266778"/>
            <a:ext cx="5604331" cy="81308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500"/>
          <a:stretch/>
        </p:blipFill>
        <p:spPr>
          <a:xfrm>
            <a:off x="0" y="0"/>
            <a:ext cx="486918" cy="685800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</p:pic>
      <p:sp>
        <p:nvSpPr>
          <p:cNvPr id="15" name="TextBox 14"/>
          <p:cNvSpPr txBox="1"/>
          <p:nvPr/>
        </p:nvSpPr>
        <p:spPr>
          <a:xfrm rot="16200000">
            <a:off x="-1817354" y="4927934"/>
            <a:ext cx="3726782" cy="13335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750" dirty="0">
                <a:solidFill>
                  <a:srgbClr val="6D6E73"/>
                </a:solidFill>
              </a:rPr>
              <a:t>©2015 Green &amp; Healthy Homes Initiative. All rights reserved.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20" y="266778"/>
            <a:ext cx="5604331" cy="81308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500"/>
          <a:stretch/>
        </p:blipFill>
        <p:spPr>
          <a:xfrm>
            <a:off x="0" y="0"/>
            <a:ext cx="486918" cy="685800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</p:pic>
      <p:sp>
        <p:nvSpPr>
          <p:cNvPr id="18" name="TextBox 17"/>
          <p:cNvSpPr txBox="1"/>
          <p:nvPr/>
        </p:nvSpPr>
        <p:spPr>
          <a:xfrm rot="16200000">
            <a:off x="-1817354" y="4927934"/>
            <a:ext cx="3726782" cy="13335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750" dirty="0">
                <a:solidFill>
                  <a:srgbClr val="6D6E73"/>
                </a:solidFill>
              </a:rPr>
              <a:t>©2016 Green &amp; Healthy Homes Initiative. All rights reserved.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20" y="266778"/>
            <a:ext cx="5604331" cy="813084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500"/>
          <a:stretch/>
        </p:blipFill>
        <p:spPr>
          <a:xfrm>
            <a:off x="0" y="0"/>
            <a:ext cx="486918" cy="685800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</p:pic>
      <p:sp>
        <p:nvSpPr>
          <p:cNvPr id="21" name="TextBox 20"/>
          <p:cNvSpPr txBox="1"/>
          <p:nvPr userDrawn="1"/>
        </p:nvSpPr>
        <p:spPr>
          <a:xfrm rot="16200000">
            <a:off x="-1817354" y="4927934"/>
            <a:ext cx="3726782" cy="13335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750" dirty="0">
                <a:solidFill>
                  <a:srgbClr val="6D6E73"/>
                </a:solidFill>
              </a:rPr>
              <a:t>©2019 Green &amp; Healthy Homes Initiative. All rights reserved.</a:t>
            </a:r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20" y="266778"/>
            <a:ext cx="5604331" cy="813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413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Sp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37162" y="316028"/>
            <a:ext cx="8896349" cy="29774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137160" y="39333"/>
            <a:ext cx="4457700" cy="242757"/>
          </a:xfrm>
        </p:spPr>
        <p:txBody>
          <a:bodyPr>
            <a:noAutofit/>
          </a:bodyPr>
          <a:lstStyle>
            <a:lvl1pPr>
              <a:defRPr kumimoji="0" lang="en-US" sz="1600" b="0" i="0" u="none" strike="noStrike" kern="1200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l" defTabSz="6329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text</a:t>
            </a:r>
          </a:p>
        </p:txBody>
      </p:sp>
      <p:sp>
        <p:nvSpPr>
          <p:cNvPr id="9" name="Rectangle 10"/>
          <p:cNvSpPr>
            <a:spLocks noGrp="1" noChangeArrowheads="1"/>
          </p:cNvSpPr>
          <p:nvPr>
            <p:ph idx="1"/>
          </p:nvPr>
        </p:nvSpPr>
        <p:spPr bwMode="auto">
          <a:xfrm>
            <a:off x="475989" y="1143000"/>
            <a:ext cx="8242126" cy="4990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Body text</a:t>
            </a:r>
          </a:p>
          <a:p>
            <a:pPr lvl="1"/>
            <a:r>
              <a:rPr lang="en-US" altLang="en-US" dirty="0"/>
              <a:t>First level</a:t>
            </a:r>
          </a:p>
          <a:p>
            <a:pPr lvl="2"/>
            <a:r>
              <a:rPr lang="en-US" altLang="en-US" dirty="0"/>
              <a:t>Second level</a:t>
            </a:r>
          </a:p>
          <a:p>
            <a:pPr marL="225425" lvl="2" indent="174625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en-US" dirty="0"/>
              <a:t>Third level</a:t>
            </a:r>
          </a:p>
          <a:p>
            <a:pPr marL="225425" lvl="2" indent="174625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en-US" dirty="0"/>
              <a:t>Quotation level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A31B1BDF-D7BA-44FF-A062-B438DF82508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37161" y="6455159"/>
            <a:ext cx="5962304" cy="402842"/>
          </a:xfrm>
          <a:prstGeom prst="rect">
            <a:avLst/>
          </a:prstGeom>
        </p:spPr>
        <p:txBody>
          <a:bodyPr lIns="0" tIns="0" rIns="0" bIns="0" anchor="ctr"/>
          <a:lstStyle>
            <a:lvl1pPr marL="685800" indent="-685800" algn="l" defTabSz="895350">
              <a:spcBef>
                <a:spcPts val="0"/>
              </a:spcBef>
              <a:tabLst>
                <a:tab pos="597694" algn="r"/>
              </a:tabLst>
              <a:defRPr lang="en-US" sz="765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 defTabSz="895350">
              <a:defRPr/>
            </a:pPr>
            <a:r>
              <a:rPr lang="en-US" sz="765" dirty="0">
                <a:ea typeface="+mn-ea"/>
              </a:rPr>
              <a:t>Source(s):	</a:t>
            </a:r>
          </a:p>
        </p:txBody>
      </p:sp>
    </p:spTree>
    <p:extLst>
      <p:ext uri="{BB962C8B-B14F-4D97-AF65-F5344CB8AC3E}">
        <p14:creationId xmlns:p14="http://schemas.microsoft.com/office/powerpoint/2010/main" val="1360379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Sp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" y="341078"/>
            <a:ext cx="8896349" cy="2923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137160" y="39329"/>
            <a:ext cx="4457700" cy="242757"/>
          </a:xfrm>
        </p:spPr>
        <p:txBody>
          <a:bodyPr>
            <a:noAutofit/>
          </a:bodyPr>
          <a:lstStyle>
            <a:lvl1pPr>
              <a:defRPr kumimoji="0" lang="en-US" sz="1600" b="0" i="0" u="none" strike="noStrike" kern="1200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l" defTabSz="843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text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137161" y="6455158"/>
            <a:ext cx="7037270" cy="207207"/>
          </a:xfrm>
          <a:prstGeom prst="rect">
            <a:avLst/>
          </a:prstGeom>
        </p:spPr>
        <p:txBody>
          <a:bodyPr lIns="0" tIns="0" rIns="0" bIns="0" anchor="ctr"/>
          <a:lstStyle>
            <a:lvl1pPr marL="685800" indent="-685800" algn="l" defTabSz="895350">
              <a:spcBef>
                <a:spcPts val="0"/>
              </a:spcBef>
              <a:tabLst>
                <a:tab pos="597694" algn="r"/>
              </a:tabLst>
              <a:defRPr lang="en-US" sz="765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 defTabSz="895350">
              <a:defRPr/>
            </a:pPr>
            <a:r>
              <a:rPr lang="en-US" sz="765" dirty="0">
                <a:ea typeface="+mn-ea"/>
              </a:rPr>
              <a:t>Source(s):	</a:t>
            </a:r>
          </a:p>
        </p:txBody>
      </p:sp>
    </p:spTree>
    <p:extLst>
      <p:ext uri="{BB962C8B-B14F-4D97-AF65-F5344CB8AC3E}">
        <p14:creationId xmlns:p14="http://schemas.microsoft.com/office/powerpoint/2010/main" val="2586418342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0127" y="2558731"/>
            <a:ext cx="5359573" cy="492443"/>
          </a:xfrm>
        </p:spPr>
        <p:txBody>
          <a:bodyPr anchor="b">
            <a:noAutofit/>
          </a:bodyPr>
          <a:lstStyle>
            <a:lvl1pPr algn="r">
              <a:defRPr sz="3200" b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500"/>
          <a:stretch/>
        </p:blipFill>
        <p:spPr>
          <a:xfrm>
            <a:off x="0" y="0"/>
            <a:ext cx="486918" cy="685800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</p:pic>
      <p:sp>
        <p:nvSpPr>
          <p:cNvPr id="7" name="TextBox 6"/>
          <p:cNvSpPr txBox="1"/>
          <p:nvPr/>
        </p:nvSpPr>
        <p:spPr>
          <a:xfrm rot="16200000">
            <a:off x="-1817354" y="4927934"/>
            <a:ext cx="3726782" cy="13335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000" dirty="0">
                <a:solidFill>
                  <a:srgbClr val="6D6E73"/>
                </a:solidFill>
              </a:rPr>
              <a:t>©2016 Green &amp; Healthy Homes Initiative. All rights reserved.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0" y="3051174"/>
            <a:ext cx="4457699" cy="246221"/>
          </a:xfrm>
        </p:spPr>
        <p:txBody>
          <a:bodyPr>
            <a:noAutofit/>
          </a:bodyPr>
          <a:lstStyle>
            <a:lvl1pPr algn="r"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571999" y="5552138"/>
            <a:ext cx="4457699" cy="246221"/>
          </a:xfrm>
        </p:spPr>
        <p:txBody>
          <a:bodyPr>
            <a:noAutofit/>
          </a:bodyPr>
          <a:lstStyle>
            <a:lvl1pPr algn="r"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list authors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1999" y="5182806"/>
            <a:ext cx="4457699" cy="246221"/>
          </a:xfrm>
        </p:spPr>
        <p:txBody>
          <a:bodyPr>
            <a:noAutofit/>
          </a:bodyPr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486918" y="6146887"/>
            <a:ext cx="8542779" cy="253913"/>
          </a:xfrm>
        </p:spPr>
        <p:txBody>
          <a:bodyPr>
            <a:noAutofit/>
          </a:bodyPr>
          <a:lstStyle>
            <a:lvl1pPr algn="r">
              <a:defRPr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Description of project, disclaimer, or other long text item here if necessary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18" y="266778"/>
            <a:ext cx="5604331" cy="81308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500"/>
          <a:stretch/>
        </p:blipFill>
        <p:spPr>
          <a:xfrm>
            <a:off x="0" y="0"/>
            <a:ext cx="486918" cy="685800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</p:pic>
      <p:sp>
        <p:nvSpPr>
          <p:cNvPr id="15" name="TextBox 14"/>
          <p:cNvSpPr txBox="1"/>
          <p:nvPr/>
        </p:nvSpPr>
        <p:spPr>
          <a:xfrm rot="16200000">
            <a:off x="-1817354" y="4927934"/>
            <a:ext cx="3726782" cy="13335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000" dirty="0">
                <a:solidFill>
                  <a:srgbClr val="6D6E73"/>
                </a:solidFill>
              </a:rPr>
              <a:t>©2015 Green &amp; Healthy Homes Initiative. All rights reserved.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18" y="266778"/>
            <a:ext cx="5604331" cy="81308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500"/>
          <a:stretch/>
        </p:blipFill>
        <p:spPr>
          <a:xfrm>
            <a:off x="0" y="0"/>
            <a:ext cx="486918" cy="685800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</p:pic>
      <p:sp>
        <p:nvSpPr>
          <p:cNvPr id="18" name="TextBox 17"/>
          <p:cNvSpPr txBox="1"/>
          <p:nvPr/>
        </p:nvSpPr>
        <p:spPr>
          <a:xfrm rot="16200000">
            <a:off x="-1817354" y="4927934"/>
            <a:ext cx="3726782" cy="13335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000" dirty="0">
                <a:solidFill>
                  <a:srgbClr val="6D6E73"/>
                </a:solidFill>
              </a:rPr>
              <a:t>©2016 Green &amp; Healthy Homes Initiative. All rights reserved.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18" y="266778"/>
            <a:ext cx="5604331" cy="813084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500"/>
          <a:stretch/>
        </p:blipFill>
        <p:spPr>
          <a:xfrm>
            <a:off x="0" y="0"/>
            <a:ext cx="486918" cy="685800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</p:pic>
      <p:sp>
        <p:nvSpPr>
          <p:cNvPr id="21" name="TextBox 20"/>
          <p:cNvSpPr txBox="1"/>
          <p:nvPr userDrawn="1"/>
        </p:nvSpPr>
        <p:spPr>
          <a:xfrm rot="16200000">
            <a:off x="-1817354" y="4927934"/>
            <a:ext cx="3726782" cy="13335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000" dirty="0">
                <a:solidFill>
                  <a:srgbClr val="6D6E73"/>
                </a:solidFill>
              </a:rPr>
              <a:t>©2019 Green &amp; Healthy Homes Initiative. All rights reserved.</a:t>
            </a:r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18" y="266778"/>
            <a:ext cx="5604331" cy="813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6852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" y="341078"/>
            <a:ext cx="8896349" cy="2923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137160" y="39329"/>
            <a:ext cx="4457700" cy="242757"/>
          </a:xfrm>
        </p:spPr>
        <p:txBody>
          <a:bodyPr>
            <a:noAutofit/>
          </a:bodyPr>
          <a:lstStyle>
            <a:lvl1pPr>
              <a:defRPr kumimoji="0" lang="en-US" sz="1600" b="0" i="0" u="none" strike="noStrike" kern="1200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l" defTabSz="843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text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137161" y="6455158"/>
            <a:ext cx="7037270" cy="207207"/>
          </a:xfrm>
          <a:prstGeom prst="rect">
            <a:avLst/>
          </a:prstGeom>
        </p:spPr>
        <p:txBody>
          <a:bodyPr lIns="0" tIns="0" rIns="0" bIns="0" anchor="ctr"/>
          <a:lstStyle>
            <a:lvl1pPr marL="685800" indent="-685800" algn="l" defTabSz="895350">
              <a:spcBef>
                <a:spcPts val="0"/>
              </a:spcBef>
              <a:tabLst>
                <a:tab pos="597694" algn="r"/>
              </a:tabLst>
              <a:defRPr lang="en-US" sz="765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 defTabSz="895350">
              <a:defRPr/>
            </a:pPr>
            <a:r>
              <a:rPr lang="en-US" sz="765" dirty="0">
                <a:ea typeface="+mn-ea"/>
              </a:rPr>
              <a:t>Source(s):	</a:t>
            </a:r>
          </a:p>
        </p:txBody>
      </p:sp>
    </p:spTree>
    <p:extLst>
      <p:ext uri="{BB962C8B-B14F-4D97-AF65-F5344CB8AC3E}">
        <p14:creationId xmlns:p14="http://schemas.microsoft.com/office/powerpoint/2010/main" val="3398966969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Sp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137160" y="39329"/>
            <a:ext cx="4457700" cy="242757"/>
          </a:xfrm>
        </p:spPr>
        <p:txBody>
          <a:bodyPr>
            <a:noAutofit/>
          </a:bodyPr>
          <a:lstStyle>
            <a:lvl1pPr>
              <a:defRPr kumimoji="0" lang="en-US" sz="1600" b="0" i="0" u="none" strike="noStrike" kern="1200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l" defTabSz="843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text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137160" y="6455154"/>
            <a:ext cx="5962304" cy="417593"/>
          </a:xfrm>
          <a:prstGeom prst="rect">
            <a:avLst/>
          </a:prstGeom>
        </p:spPr>
        <p:txBody>
          <a:bodyPr lIns="0" tIns="0" rIns="0" bIns="0" anchor="ctr"/>
          <a:lstStyle>
            <a:lvl1pPr marL="914400" indent="-914400" algn="l" defTabSz="913526">
              <a:spcBef>
                <a:spcPts val="0"/>
              </a:spcBef>
              <a:tabLst>
                <a:tab pos="796925" algn="r"/>
              </a:tabLst>
              <a:defRPr lang="en-US" sz="102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 defTabSz="895350">
              <a:defRPr/>
            </a:pPr>
            <a:r>
              <a:rPr lang="en-US" sz="1020" dirty="0">
                <a:ea typeface="+mn-ea"/>
              </a:rPr>
              <a:t>Source(s):	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039960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0127" y="2558731"/>
            <a:ext cx="5359573" cy="492443"/>
          </a:xfrm>
        </p:spPr>
        <p:txBody>
          <a:bodyPr anchor="b">
            <a:noAutofit/>
          </a:bodyPr>
          <a:lstStyle>
            <a:lvl1pPr algn="r">
              <a:defRPr sz="3200" b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500"/>
          <a:stretch/>
        </p:blipFill>
        <p:spPr>
          <a:xfrm>
            <a:off x="0" y="0"/>
            <a:ext cx="486918" cy="685800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</p:pic>
      <p:sp>
        <p:nvSpPr>
          <p:cNvPr id="7" name="TextBox 6"/>
          <p:cNvSpPr txBox="1"/>
          <p:nvPr/>
        </p:nvSpPr>
        <p:spPr>
          <a:xfrm rot="16200000">
            <a:off x="-1817354" y="4927934"/>
            <a:ext cx="3726782" cy="13335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000" dirty="0">
                <a:solidFill>
                  <a:srgbClr val="6D6E73"/>
                </a:solidFill>
              </a:rPr>
              <a:t>©2016 Green &amp; Healthy Homes Initiative. All rights reserved.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0" y="3051174"/>
            <a:ext cx="4457699" cy="246221"/>
          </a:xfrm>
        </p:spPr>
        <p:txBody>
          <a:bodyPr>
            <a:noAutofit/>
          </a:bodyPr>
          <a:lstStyle>
            <a:lvl1pPr algn="r"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571999" y="5552138"/>
            <a:ext cx="4457699" cy="246221"/>
          </a:xfrm>
        </p:spPr>
        <p:txBody>
          <a:bodyPr>
            <a:noAutofit/>
          </a:bodyPr>
          <a:lstStyle>
            <a:lvl1pPr algn="r"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list authors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1999" y="5182806"/>
            <a:ext cx="4457699" cy="246221"/>
          </a:xfrm>
        </p:spPr>
        <p:txBody>
          <a:bodyPr>
            <a:noAutofit/>
          </a:bodyPr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486918" y="6146887"/>
            <a:ext cx="8542779" cy="253913"/>
          </a:xfrm>
        </p:spPr>
        <p:txBody>
          <a:bodyPr>
            <a:noAutofit/>
          </a:bodyPr>
          <a:lstStyle>
            <a:lvl1pPr algn="r">
              <a:defRPr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Description of project, disclaimer, or other long text item here if necessary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18" y="266778"/>
            <a:ext cx="5604331" cy="81308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500"/>
          <a:stretch/>
        </p:blipFill>
        <p:spPr>
          <a:xfrm>
            <a:off x="0" y="0"/>
            <a:ext cx="486918" cy="685800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</p:pic>
      <p:sp>
        <p:nvSpPr>
          <p:cNvPr id="15" name="TextBox 14"/>
          <p:cNvSpPr txBox="1"/>
          <p:nvPr/>
        </p:nvSpPr>
        <p:spPr>
          <a:xfrm rot="16200000">
            <a:off x="-1817354" y="4927934"/>
            <a:ext cx="3726782" cy="13335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000" dirty="0">
                <a:solidFill>
                  <a:srgbClr val="6D6E73"/>
                </a:solidFill>
              </a:rPr>
              <a:t>©2015 Green &amp; Healthy Homes Initiative. All rights reserved.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18" y="266778"/>
            <a:ext cx="5604331" cy="81308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500"/>
          <a:stretch/>
        </p:blipFill>
        <p:spPr>
          <a:xfrm>
            <a:off x="0" y="0"/>
            <a:ext cx="486918" cy="685800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</p:pic>
      <p:sp>
        <p:nvSpPr>
          <p:cNvPr id="18" name="TextBox 17"/>
          <p:cNvSpPr txBox="1"/>
          <p:nvPr/>
        </p:nvSpPr>
        <p:spPr>
          <a:xfrm rot="16200000">
            <a:off x="-1817354" y="4927934"/>
            <a:ext cx="3726782" cy="13335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000" dirty="0">
                <a:solidFill>
                  <a:srgbClr val="6D6E73"/>
                </a:solidFill>
              </a:rPr>
              <a:t>©2016 Green &amp; Healthy Homes Initiative. All rights reserved.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18" y="266778"/>
            <a:ext cx="5604331" cy="813084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500"/>
          <a:stretch/>
        </p:blipFill>
        <p:spPr>
          <a:xfrm>
            <a:off x="0" y="0"/>
            <a:ext cx="486918" cy="685800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</p:pic>
      <p:sp>
        <p:nvSpPr>
          <p:cNvPr id="21" name="TextBox 20"/>
          <p:cNvSpPr txBox="1"/>
          <p:nvPr userDrawn="1"/>
        </p:nvSpPr>
        <p:spPr>
          <a:xfrm rot="16200000">
            <a:off x="-1817354" y="4927934"/>
            <a:ext cx="3726782" cy="13335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000" dirty="0">
                <a:solidFill>
                  <a:srgbClr val="6D6E73"/>
                </a:solidFill>
              </a:rPr>
              <a:t>©2019 Green &amp; Healthy Homes Initiative. All rights reserved.</a:t>
            </a:r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18" y="266778"/>
            <a:ext cx="5604331" cy="813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2600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p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" y="341078"/>
            <a:ext cx="8896349" cy="2923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137160" y="39329"/>
            <a:ext cx="4457700" cy="242757"/>
          </a:xfrm>
        </p:spPr>
        <p:txBody>
          <a:bodyPr>
            <a:noAutofit/>
          </a:bodyPr>
          <a:lstStyle>
            <a:lvl1pPr>
              <a:defRPr kumimoji="0" lang="en-US" sz="1600" b="0" i="0" u="none" strike="noStrike" kern="1200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l" defTabSz="843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text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137160" y="6455154"/>
            <a:ext cx="7037270" cy="417593"/>
          </a:xfrm>
          <a:prstGeom prst="rect">
            <a:avLst/>
          </a:prstGeom>
        </p:spPr>
        <p:txBody>
          <a:bodyPr lIns="0" tIns="0" rIns="0" bIns="0" anchor="ctr"/>
          <a:lstStyle>
            <a:lvl1pPr marL="914400" indent="-914400" algn="l" defTabSz="913526">
              <a:spcBef>
                <a:spcPts val="0"/>
              </a:spcBef>
              <a:tabLst>
                <a:tab pos="796925" algn="r"/>
              </a:tabLst>
              <a:defRPr lang="en-US" sz="102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 defTabSz="895350">
              <a:defRPr/>
            </a:pPr>
            <a:r>
              <a:rPr lang="en-US" sz="1020" dirty="0">
                <a:ea typeface="+mn-ea"/>
              </a:rPr>
              <a:t>Source(s):	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137160" y="6289158"/>
            <a:ext cx="8896349" cy="161365"/>
          </a:xfrm>
        </p:spPr>
        <p:txBody>
          <a:bodyPr anchor="b"/>
          <a:lstStyle>
            <a:lvl1pPr marL="914400" indent="-914400" algn="l" defTabSz="895350" rtl="0" eaLnBrk="1" fontAlgn="base" hangingPunct="1">
              <a:spcBef>
                <a:spcPts val="0"/>
              </a:spcBef>
              <a:spcAft>
                <a:spcPct val="0"/>
              </a:spcAft>
              <a:tabLst>
                <a:tab pos="796925" algn="r"/>
              </a:tabLst>
              <a:defRPr lang="en-US" sz="1020" b="0" kern="1200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914400" indent="-914400" algn="l" defTabSz="895350" rtl="0" eaLnBrk="1" fontAlgn="base" hangingPunct="1">
              <a:spcBef>
                <a:spcPts val="0"/>
              </a:spcBef>
              <a:spcAft>
                <a:spcPct val="0"/>
              </a:spcAft>
              <a:tabLst>
                <a:tab pos="796925" algn="r"/>
              </a:tabLst>
              <a:defRPr lang="en-US" sz="1020" b="0" kern="1200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-914400" algn="l" defTabSz="895350" rtl="0" eaLnBrk="1" fontAlgn="base" hangingPunct="1">
              <a:spcBef>
                <a:spcPts val="0"/>
              </a:spcBef>
              <a:spcAft>
                <a:spcPct val="0"/>
              </a:spcAft>
              <a:tabLst>
                <a:tab pos="796925" algn="r"/>
              </a:tabLst>
              <a:defRPr lang="en-US" sz="1020" b="0" kern="1200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914400" indent="-914400" algn="l" defTabSz="895350" rtl="0" eaLnBrk="1" fontAlgn="base" hangingPunct="1">
              <a:spcBef>
                <a:spcPts val="0"/>
              </a:spcBef>
              <a:spcAft>
                <a:spcPct val="0"/>
              </a:spcAft>
              <a:tabLst>
                <a:tab pos="796925" algn="r"/>
              </a:tabLst>
              <a:defRPr lang="en-US" sz="1020" b="0" kern="1200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14400" indent="-914400" algn="l" defTabSz="895350" rtl="0" eaLnBrk="1" fontAlgn="base" hangingPunct="1">
              <a:spcBef>
                <a:spcPts val="0"/>
              </a:spcBef>
              <a:spcAft>
                <a:spcPct val="0"/>
              </a:spcAft>
              <a:tabLst>
                <a:tab pos="796925" algn="r"/>
              </a:tabLst>
              <a:defRPr lang="en-US" sz="1020" b="0" kern="1200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Note(s):</a:t>
            </a:r>
          </a:p>
        </p:txBody>
      </p:sp>
    </p:spTree>
    <p:extLst>
      <p:ext uri="{BB962C8B-B14F-4D97-AF65-F5344CB8AC3E}">
        <p14:creationId xmlns:p14="http://schemas.microsoft.com/office/powerpoint/2010/main" val="3431020976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Sp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" y="341078"/>
            <a:ext cx="8896349" cy="2923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137160" y="39329"/>
            <a:ext cx="4457700" cy="242757"/>
          </a:xfrm>
        </p:spPr>
        <p:txBody>
          <a:bodyPr>
            <a:noAutofit/>
          </a:bodyPr>
          <a:lstStyle>
            <a:lvl1pPr>
              <a:defRPr kumimoji="0" lang="en-US" sz="1600" b="0" i="0" u="none" strike="noStrike" kern="1200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l" defTabSz="843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text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137160" y="6455154"/>
            <a:ext cx="7037270" cy="417593"/>
          </a:xfrm>
          <a:prstGeom prst="rect">
            <a:avLst/>
          </a:prstGeom>
        </p:spPr>
        <p:txBody>
          <a:bodyPr lIns="0" tIns="0" rIns="0" bIns="0" anchor="ctr"/>
          <a:lstStyle>
            <a:lvl1pPr marL="914400" indent="-914400" algn="l" defTabSz="913526">
              <a:spcBef>
                <a:spcPts val="0"/>
              </a:spcBef>
              <a:tabLst>
                <a:tab pos="796925" algn="r"/>
              </a:tabLst>
              <a:defRPr lang="en-US" sz="102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 defTabSz="895350">
              <a:defRPr/>
            </a:pPr>
            <a:r>
              <a:rPr lang="en-US" sz="1020" dirty="0">
                <a:ea typeface="+mn-ea"/>
              </a:rPr>
              <a:t>Source(s):	</a:t>
            </a:r>
          </a:p>
        </p:txBody>
      </p:sp>
    </p:spTree>
    <p:extLst>
      <p:ext uri="{BB962C8B-B14F-4D97-AF65-F5344CB8AC3E}">
        <p14:creationId xmlns:p14="http://schemas.microsoft.com/office/powerpoint/2010/main" val="7632474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p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137160" y="39329"/>
            <a:ext cx="4457700" cy="242757"/>
          </a:xfrm>
        </p:spPr>
        <p:txBody>
          <a:bodyPr>
            <a:noAutofit/>
          </a:bodyPr>
          <a:lstStyle>
            <a:lvl1pPr>
              <a:defRPr kumimoji="0" lang="en-US" sz="1600" b="0" i="0" u="none" strike="noStrike" kern="1200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l" defTabSz="843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text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137160" y="6455154"/>
            <a:ext cx="5962304" cy="417593"/>
          </a:xfrm>
          <a:prstGeom prst="rect">
            <a:avLst/>
          </a:prstGeom>
        </p:spPr>
        <p:txBody>
          <a:bodyPr lIns="0" tIns="0" rIns="0" bIns="0" anchor="ctr"/>
          <a:lstStyle>
            <a:lvl1pPr marL="914400" indent="-914400" algn="l" defTabSz="913526">
              <a:spcBef>
                <a:spcPts val="0"/>
              </a:spcBef>
              <a:tabLst>
                <a:tab pos="796925" algn="r"/>
              </a:tabLst>
              <a:defRPr lang="en-US" sz="102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 defTabSz="895350">
              <a:defRPr/>
            </a:pPr>
            <a:r>
              <a:rPr lang="en-US" sz="1020" dirty="0">
                <a:ea typeface="+mn-ea"/>
              </a:rPr>
              <a:t>Source(s):	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423635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Sp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137160" y="39329"/>
            <a:ext cx="4457700" cy="242757"/>
          </a:xfrm>
        </p:spPr>
        <p:txBody>
          <a:bodyPr>
            <a:noAutofit/>
          </a:bodyPr>
          <a:lstStyle>
            <a:lvl1pPr>
              <a:defRPr kumimoji="0" lang="en-US" sz="1600" b="0" i="0" u="none" strike="noStrike" kern="1200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l" defTabSz="843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text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137160" y="6455154"/>
            <a:ext cx="5962304" cy="417593"/>
          </a:xfrm>
          <a:prstGeom prst="rect">
            <a:avLst/>
          </a:prstGeom>
        </p:spPr>
        <p:txBody>
          <a:bodyPr lIns="0" tIns="0" rIns="0" bIns="0" anchor="ctr"/>
          <a:lstStyle>
            <a:lvl1pPr marL="914400" indent="-914400" algn="l" defTabSz="913526">
              <a:spcBef>
                <a:spcPts val="0"/>
              </a:spcBef>
              <a:tabLst>
                <a:tab pos="796925" algn="r"/>
              </a:tabLst>
              <a:defRPr lang="en-US" sz="102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 defTabSz="895350">
              <a:defRPr/>
            </a:pPr>
            <a:r>
              <a:rPr lang="en-US" sz="1020" dirty="0">
                <a:ea typeface="+mn-ea"/>
              </a:rPr>
              <a:t>Source(s):	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58157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37162" y="316028"/>
            <a:ext cx="8896349" cy="29774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137160" y="39333"/>
            <a:ext cx="4457700" cy="242757"/>
          </a:xfrm>
        </p:spPr>
        <p:txBody>
          <a:bodyPr>
            <a:noAutofit/>
          </a:bodyPr>
          <a:lstStyle>
            <a:lvl1pPr>
              <a:defRPr kumimoji="0" lang="en-US" sz="1600" b="0" i="0" u="none" strike="noStrike" kern="1200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l" defTabSz="6329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text</a:t>
            </a:r>
          </a:p>
        </p:txBody>
      </p:sp>
      <p:sp>
        <p:nvSpPr>
          <p:cNvPr id="9" name="Rectangle 10"/>
          <p:cNvSpPr>
            <a:spLocks noGrp="1" noChangeArrowheads="1"/>
          </p:cNvSpPr>
          <p:nvPr>
            <p:ph idx="1"/>
          </p:nvPr>
        </p:nvSpPr>
        <p:spPr bwMode="auto">
          <a:xfrm>
            <a:off x="475989" y="1143000"/>
            <a:ext cx="8242126" cy="4990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Body text</a:t>
            </a:r>
          </a:p>
          <a:p>
            <a:pPr lvl="1"/>
            <a:r>
              <a:rPr lang="en-US" altLang="en-US" dirty="0"/>
              <a:t>First level</a:t>
            </a:r>
          </a:p>
          <a:p>
            <a:pPr lvl="2"/>
            <a:r>
              <a:rPr lang="en-US" altLang="en-US" dirty="0"/>
              <a:t>Second level</a:t>
            </a:r>
          </a:p>
          <a:p>
            <a:pPr marL="225425" lvl="2" indent="174625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en-US" dirty="0"/>
              <a:t>Third level</a:t>
            </a:r>
          </a:p>
          <a:p>
            <a:pPr marL="225425" lvl="2" indent="174625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en-US" dirty="0"/>
              <a:t>Quotation level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73490002-CDDB-42FB-9D07-309992A1E3A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37161" y="6455159"/>
            <a:ext cx="5962304" cy="402842"/>
          </a:xfrm>
          <a:prstGeom prst="rect">
            <a:avLst/>
          </a:prstGeom>
        </p:spPr>
        <p:txBody>
          <a:bodyPr lIns="0" tIns="0" rIns="0" bIns="0" anchor="ctr"/>
          <a:lstStyle>
            <a:lvl1pPr marL="685800" indent="-685800" algn="l" defTabSz="895350">
              <a:spcBef>
                <a:spcPts val="0"/>
              </a:spcBef>
              <a:tabLst>
                <a:tab pos="597694" algn="r"/>
              </a:tabLst>
              <a:defRPr lang="en-US" sz="765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 defTabSz="895350">
              <a:defRPr/>
            </a:pPr>
            <a:r>
              <a:rPr lang="en-US" sz="765" dirty="0">
                <a:ea typeface="+mn-ea"/>
              </a:rPr>
              <a:t>Source(s):	</a:t>
            </a:r>
          </a:p>
        </p:txBody>
      </p:sp>
    </p:spTree>
    <p:extLst>
      <p:ext uri="{BB962C8B-B14F-4D97-AF65-F5344CB8AC3E}">
        <p14:creationId xmlns:p14="http://schemas.microsoft.com/office/powerpoint/2010/main" val="2120752788"/>
      </p:ext>
    </p:extLst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Sp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137160" y="39329"/>
            <a:ext cx="4457700" cy="242757"/>
          </a:xfrm>
        </p:spPr>
        <p:txBody>
          <a:bodyPr>
            <a:noAutofit/>
          </a:bodyPr>
          <a:lstStyle>
            <a:lvl1pPr>
              <a:defRPr kumimoji="0" lang="en-US" sz="1600" b="0" i="0" u="none" strike="noStrike" kern="1200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l" defTabSz="843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text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137160" y="6455154"/>
            <a:ext cx="5962304" cy="417593"/>
          </a:xfrm>
          <a:prstGeom prst="rect">
            <a:avLst/>
          </a:prstGeom>
        </p:spPr>
        <p:txBody>
          <a:bodyPr lIns="0" tIns="0" rIns="0" bIns="0" anchor="ctr"/>
          <a:lstStyle>
            <a:lvl1pPr marL="914400" indent="-914400" algn="l" defTabSz="913526">
              <a:spcBef>
                <a:spcPts val="0"/>
              </a:spcBef>
              <a:tabLst>
                <a:tab pos="796925" algn="r"/>
              </a:tabLst>
              <a:defRPr lang="en-US" sz="102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 defTabSz="895350">
              <a:defRPr/>
            </a:pPr>
            <a:r>
              <a:rPr lang="en-US" sz="1020" dirty="0">
                <a:ea typeface="+mn-ea"/>
              </a:rPr>
              <a:t>Source(s):	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672459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Sp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137160" y="39329"/>
            <a:ext cx="4457700" cy="242757"/>
          </a:xfrm>
        </p:spPr>
        <p:txBody>
          <a:bodyPr>
            <a:noAutofit/>
          </a:bodyPr>
          <a:lstStyle>
            <a:lvl1pPr>
              <a:defRPr kumimoji="0" lang="en-US" sz="1600" b="0" i="0" u="none" strike="noStrike" kern="1200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l" defTabSz="843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text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137160" y="6455154"/>
            <a:ext cx="5962304" cy="417593"/>
          </a:xfrm>
          <a:prstGeom prst="rect">
            <a:avLst/>
          </a:prstGeom>
        </p:spPr>
        <p:txBody>
          <a:bodyPr lIns="0" tIns="0" rIns="0" bIns="0" anchor="ctr"/>
          <a:lstStyle>
            <a:lvl1pPr marL="914400" indent="-914400" algn="l" defTabSz="913526">
              <a:spcBef>
                <a:spcPts val="0"/>
              </a:spcBef>
              <a:tabLst>
                <a:tab pos="796925" algn="r"/>
              </a:tabLst>
              <a:defRPr lang="en-US" sz="102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 defTabSz="895350">
              <a:defRPr/>
            </a:pPr>
            <a:r>
              <a:rPr lang="en-US" sz="1020" dirty="0">
                <a:ea typeface="+mn-ea"/>
              </a:rPr>
              <a:t>Source(s):	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555746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0129" y="2558735"/>
            <a:ext cx="5359573" cy="492443"/>
          </a:xfrm>
          <a:prstGeom prst="rect">
            <a:avLst/>
          </a:prstGeom>
        </p:spPr>
        <p:txBody>
          <a:bodyPr anchor="b">
            <a:noAutofit/>
          </a:bodyPr>
          <a:lstStyle>
            <a:lvl1pPr algn="r">
              <a:defRPr sz="2400" b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500"/>
          <a:stretch/>
        </p:blipFill>
        <p:spPr>
          <a:xfrm>
            <a:off x="0" y="0"/>
            <a:ext cx="486918" cy="685800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</p:pic>
      <p:sp>
        <p:nvSpPr>
          <p:cNvPr id="7" name="TextBox 6"/>
          <p:cNvSpPr txBox="1"/>
          <p:nvPr/>
        </p:nvSpPr>
        <p:spPr>
          <a:xfrm rot="16200000">
            <a:off x="-1817354" y="4927934"/>
            <a:ext cx="3726782" cy="13335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750" dirty="0">
                <a:solidFill>
                  <a:srgbClr val="6D6E73"/>
                </a:solidFill>
              </a:rPr>
              <a:t>©2016 Green &amp; Healthy Homes Initiative. All rights reserved.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2" y="3051178"/>
            <a:ext cx="4457699" cy="246221"/>
          </a:xfrm>
        </p:spPr>
        <p:txBody>
          <a:bodyPr>
            <a:noAutofit/>
          </a:bodyPr>
          <a:lstStyle>
            <a:lvl1pPr algn="r"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1" y="5182810"/>
            <a:ext cx="4457699" cy="246221"/>
          </a:xfrm>
        </p:spPr>
        <p:txBody>
          <a:bodyPr>
            <a:noAutofit/>
          </a:bodyPr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486920" y="6146891"/>
            <a:ext cx="8542779" cy="253913"/>
          </a:xfrm>
        </p:spPr>
        <p:txBody>
          <a:bodyPr>
            <a:noAutofit/>
          </a:bodyPr>
          <a:lstStyle>
            <a:lvl1pPr algn="r">
              <a:defRPr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Description of project, disclaimer, or other long text item here if necessary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20" y="266778"/>
            <a:ext cx="5604331" cy="81308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500"/>
          <a:stretch/>
        </p:blipFill>
        <p:spPr>
          <a:xfrm>
            <a:off x="0" y="0"/>
            <a:ext cx="486918" cy="685800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</p:pic>
      <p:sp>
        <p:nvSpPr>
          <p:cNvPr id="15" name="TextBox 14"/>
          <p:cNvSpPr txBox="1"/>
          <p:nvPr/>
        </p:nvSpPr>
        <p:spPr>
          <a:xfrm rot="16200000">
            <a:off x="-1817354" y="4927934"/>
            <a:ext cx="3726782" cy="13335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750" dirty="0">
                <a:solidFill>
                  <a:srgbClr val="6D6E73"/>
                </a:solidFill>
              </a:rPr>
              <a:t>©2015 Green &amp; Healthy Homes Initiative. All rights reserved.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20" y="266778"/>
            <a:ext cx="5604331" cy="81308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500"/>
          <a:stretch/>
        </p:blipFill>
        <p:spPr>
          <a:xfrm>
            <a:off x="0" y="0"/>
            <a:ext cx="486918" cy="685800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</p:pic>
      <p:sp>
        <p:nvSpPr>
          <p:cNvPr id="18" name="TextBox 17"/>
          <p:cNvSpPr txBox="1"/>
          <p:nvPr/>
        </p:nvSpPr>
        <p:spPr>
          <a:xfrm rot="16200000">
            <a:off x="-1817354" y="4927934"/>
            <a:ext cx="3726782" cy="13335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750" dirty="0">
                <a:solidFill>
                  <a:srgbClr val="6D6E73"/>
                </a:solidFill>
              </a:rPr>
              <a:t>©2016 Green &amp; Healthy Homes Initiative. All rights reserved.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20" y="266778"/>
            <a:ext cx="5604331" cy="813084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500"/>
          <a:stretch/>
        </p:blipFill>
        <p:spPr>
          <a:xfrm>
            <a:off x="0" y="0"/>
            <a:ext cx="486918" cy="685800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</p:pic>
      <p:sp>
        <p:nvSpPr>
          <p:cNvPr id="21" name="TextBox 20"/>
          <p:cNvSpPr txBox="1"/>
          <p:nvPr userDrawn="1"/>
        </p:nvSpPr>
        <p:spPr>
          <a:xfrm rot="16200000">
            <a:off x="-1817354" y="4927934"/>
            <a:ext cx="3726782" cy="13335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750" dirty="0">
                <a:solidFill>
                  <a:srgbClr val="6D6E73"/>
                </a:solidFill>
              </a:rPr>
              <a:t>©2019 Green &amp; Healthy Homes Initiative. All rights reserved.</a:t>
            </a:r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20" y="266778"/>
            <a:ext cx="5604331" cy="813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8509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137161" y="6455158"/>
            <a:ext cx="7037270" cy="207207"/>
          </a:xfrm>
          <a:prstGeom prst="rect">
            <a:avLst/>
          </a:prstGeom>
        </p:spPr>
        <p:txBody>
          <a:bodyPr lIns="0" tIns="0" rIns="0" bIns="0" anchor="ctr"/>
          <a:lstStyle>
            <a:lvl1pPr marL="685800" indent="-685800" algn="l" defTabSz="895350">
              <a:spcBef>
                <a:spcPts val="0"/>
              </a:spcBef>
              <a:tabLst>
                <a:tab pos="597694" algn="r"/>
              </a:tabLst>
              <a:defRPr lang="en-US" sz="765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 defTabSz="895350">
              <a:defRPr/>
            </a:pPr>
            <a:r>
              <a:rPr lang="en-US" sz="765" dirty="0">
                <a:ea typeface="+mn-ea"/>
              </a:rPr>
              <a:t>Source(s):	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37162" y="316028"/>
            <a:ext cx="8896349" cy="29774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137160" y="39333"/>
            <a:ext cx="4457700" cy="242757"/>
          </a:xfrm>
        </p:spPr>
        <p:txBody>
          <a:bodyPr>
            <a:noAutofit/>
          </a:bodyPr>
          <a:lstStyle>
            <a:lvl1pPr>
              <a:defRPr kumimoji="0" lang="en-US" sz="1600" b="0" i="0" u="none" strike="noStrike" kern="1200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l" defTabSz="6329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text</a:t>
            </a:r>
          </a:p>
        </p:txBody>
      </p:sp>
      <p:sp>
        <p:nvSpPr>
          <p:cNvPr id="9" name="Rectangle 10"/>
          <p:cNvSpPr>
            <a:spLocks noGrp="1" noChangeArrowheads="1"/>
          </p:cNvSpPr>
          <p:nvPr>
            <p:ph idx="1"/>
          </p:nvPr>
        </p:nvSpPr>
        <p:spPr bwMode="auto">
          <a:xfrm>
            <a:off x="475989" y="1143000"/>
            <a:ext cx="8242126" cy="4990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Body text</a:t>
            </a:r>
          </a:p>
          <a:p>
            <a:pPr lvl="1"/>
            <a:r>
              <a:rPr lang="en-US" altLang="en-US" dirty="0"/>
              <a:t>First level</a:t>
            </a:r>
          </a:p>
          <a:p>
            <a:pPr lvl="2"/>
            <a:r>
              <a:rPr lang="en-US" altLang="en-US" dirty="0"/>
              <a:t>Second level</a:t>
            </a:r>
          </a:p>
          <a:p>
            <a:pPr marL="225425" lvl="2" indent="174625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en-US" dirty="0"/>
              <a:t>Third level</a:t>
            </a:r>
          </a:p>
          <a:p>
            <a:pPr marL="225425" lvl="2" indent="174625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en-US" dirty="0"/>
              <a:t>Quotation level</a:t>
            </a:r>
          </a:p>
        </p:txBody>
      </p:sp>
    </p:spTree>
    <p:extLst>
      <p:ext uri="{BB962C8B-B14F-4D97-AF65-F5344CB8AC3E}">
        <p14:creationId xmlns:p14="http://schemas.microsoft.com/office/powerpoint/2010/main" val="441729824"/>
      </p:ext>
    </p:extLst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p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2" y="316028"/>
            <a:ext cx="8896349" cy="29774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137160" y="39333"/>
            <a:ext cx="4457700" cy="242757"/>
          </a:xfrm>
        </p:spPr>
        <p:txBody>
          <a:bodyPr>
            <a:noAutofit/>
          </a:bodyPr>
          <a:lstStyle>
            <a:lvl1pPr>
              <a:defRPr kumimoji="0" lang="en-US" sz="1600" b="0" i="0" u="none" strike="noStrike" kern="1200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l" defTabSz="6329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text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137161" y="6455158"/>
            <a:ext cx="7037270" cy="417593"/>
          </a:xfrm>
          <a:prstGeom prst="rect">
            <a:avLst/>
          </a:prstGeom>
        </p:spPr>
        <p:txBody>
          <a:bodyPr lIns="0" tIns="0" rIns="0" bIns="0" anchor="ctr"/>
          <a:lstStyle>
            <a:lvl1pPr marL="685800" indent="-685800" algn="l" defTabSz="895350">
              <a:spcBef>
                <a:spcPts val="0"/>
              </a:spcBef>
              <a:tabLst>
                <a:tab pos="597694" algn="r"/>
              </a:tabLst>
              <a:defRPr lang="en-US" sz="765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 defTabSz="895350">
              <a:defRPr/>
            </a:pPr>
            <a:r>
              <a:rPr lang="en-US" sz="765" dirty="0">
                <a:ea typeface="+mn-ea"/>
              </a:rPr>
              <a:t>Source(s):	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idx="1"/>
          </p:nvPr>
        </p:nvSpPr>
        <p:spPr bwMode="auto">
          <a:xfrm>
            <a:off x="475989" y="1143000"/>
            <a:ext cx="8242126" cy="4990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Body text</a:t>
            </a:r>
          </a:p>
          <a:p>
            <a:pPr lvl="1"/>
            <a:r>
              <a:rPr lang="en-US" altLang="en-US" dirty="0"/>
              <a:t>First level</a:t>
            </a:r>
          </a:p>
          <a:p>
            <a:pPr lvl="2"/>
            <a:r>
              <a:rPr lang="en-US" altLang="en-US" dirty="0"/>
              <a:t>Second level</a:t>
            </a:r>
          </a:p>
          <a:p>
            <a:pPr marL="225425" lvl="2" indent="174625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en-US" dirty="0"/>
              <a:t>Third level</a:t>
            </a:r>
          </a:p>
          <a:p>
            <a:pPr marL="225425" lvl="2" indent="174625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en-US" dirty="0"/>
              <a:t>Quotation level</a:t>
            </a:r>
          </a:p>
        </p:txBody>
      </p:sp>
    </p:spTree>
    <p:extLst>
      <p:ext uri="{BB962C8B-B14F-4D97-AF65-F5344CB8AC3E}">
        <p14:creationId xmlns:p14="http://schemas.microsoft.com/office/powerpoint/2010/main" val="32130909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p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37162" y="316028"/>
            <a:ext cx="8896349" cy="29774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137160" y="39333"/>
            <a:ext cx="4457700" cy="242757"/>
          </a:xfrm>
        </p:spPr>
        <p:txBody>
          <a:bodyPr>
            <a:noAutofit/>
          </a:bodyPr>
          <a:lstStyle>
            <a:lvl1pPr>
              <a:defRPr kumimoji="0" lang="en-US" sz="1600" b="0" i="0" u="none" strike="noStrike" kern="1200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l" defTabSz="6329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text</a:t>
            </a:r>
          </a:p>
        </p:txBody>
      </p:sp>
      <p:sp>
        <p:nvSpPr>
          <p:cNvPr id="9" name="Rectangle 10"/>
          <p:cNvSpPr>
            <a:spLocks noGrp="1" noChangeArrowheads="1"/>
          </p:cNvSpPr>
          <p:nvPr>
            <p:ph idx="1"/>
          </p:nvPr>
        </p:nvSpPr>
        <p:spPr bwMode="auto">
          <a:xfrm>
            <a:off x="475989" y="1143000"/>
            <a:ext cx="8242126" cy="4990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Body text</a:t>
            </a:r>
          </a:p>
          <a:p>
            <a:pPr lvl="1"/>
            <a:r>
              <a:rPr lang="en-US" altLang="en-US" dirty="0"/>
              <a:t>First level</a:t>
            </a:r>
          </a:p>
          <a:p>
            <a:pPr lvl="2"/>
            <a:r>
              <a:rPr lang="en-US" altLang="en-US" dirty="0"/>
              <a:t>Second level</a:t>
            </a:r>
          </a:p>
          <a:p>
            <a:pPr marL="225425" lvl="2" indent="174625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en-US" dirty="0"/>
              <a:t>Third level</a:t>
            </a:r>
          </a:p>
          <a:p>
            <a:pPr marL="225425" lvl="2" indent="174625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en-US" dirty="0"/>
              <a:t>Quotation level</a:t>
            </a:r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137161" y="6455158"/>
            <a:ext cx="7037270" cy="207207"/>
          </a:xfrm>
          <a:prstGeom prst="rect">
            <a:avLst/>
          </a:prstGeom>
        </p:spPr>
        <p:txBody>
          <a:bodyPr lIns="0" tIns="0" rIns="0" bIns="0" anchor="ctr"/>
          <a:lstStyle>
            <a:lvl1pPr marL="685800" indent="-685800" algn="l" defTabSz="895350">
              <a:spcBef>
                <a:spcPts val="0"/>
              </a:spcBef>
              <a:tabLst>
                <a:tab pos="597694" algn="r"/>
              </a:tabLst>
              <a:defRPr lang="en-US" sz="765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 defTabSz="895350">
              <a:defRPr/>
            </a:pPr>
            <a:r>
              <a:rPr lang="en-US" sz="765" dirty="0">
                <a:ea typeface="+mn-ea"/>
              </a:rPr>
              <a:t>Source(s):	</a:t>
            </a:r>
          </a:p>
        </p:txBody>
      </p:sp>
    </p:spTree>
    <p:extLst>
      <p:ext uri="{BB962C8B-B14F-4D97-AF65-F5344CB8AC3E}">
        <p14:creationId xmlns:p14="http://schemas.microsoft.com/office/powerpoint/2010/main" val="36939507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Sp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137161" y="6455158"/>
            <a:ext cx="5962304" cy="417593"/>
          </a:xfrm>
          <a:prstGeom prst="rect">
            <a:avLst/>
          </a:prstGeom>
        </p:spPr>
        <p:txBody>
          <a:bodyPr lIns="0" tIns="0" rIns="0" bIns="0" anchor="ctr"/>
          <a:lstStyle>
            <a:lvl1pPr marL="685800" indent="-685800" algn="l" defTabSz="895350">
              <a:spcBef>
                <a:spcPts val="0"/>
              </a:spcBef>
              <a:tabLst>
                <a:tab pos="597694" algn="r"/>
              </a:tabLst>
              <a:defRPr lang="en-US" sz="765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 defTabSz="895350">
              <a:defRPr/>
            </a:pPr>
            <a:r>
              <a:rPr lang="en-US" sz="765" dirty="0">
                <a:ea typeface="+mn-ea"/>
              </a:rPr>
              <a:t>Source(s):	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37162" y="316028"/>
            <a:ext cx="8896349" cy="29774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137160" y="39333"/>
            <a:ext cx="4457700" cy="242757"/>
          </a:xfrm>
        </p:spPr>
        <p:txBody>
          <a:bodyPr>
            <a:noAutofit/>
          </a:bodyPr>
          <a:lstStyle>
            <a:lvl1pPr>
              <a:defRPr kumimoji="0" lang="en-US" sz="1600" b="0" i="0" u="none" strike="noStrike" kern="1200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l" defTabSz="6329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text</a:t>
            </a:r>
          </a:p>
        </p:txBody>
      </p:sp>
      <p:sp>
        <p:nvSpPr>
          <p:cNvPr id="9" name="Rectangle 10"/>
          <p:cNvSpPr>
            <a:spLocks noGrp="1" noChangeArrowheads="1"/>
          </p:cNvSpPr>
          <p:nvPr>
            <p:ph idx="1"/>
          </p:nvPr>
        </p:nvSpPr>
        <p:spPr bwMode="auto">
          <a:xfrm>
            <a:off x="475989" y="1143000"/>
            <a:ext cx="8242126" cy="4990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Body text</a:t>
            </a:r>
          </a:p>
          <a:p>
            <a:pPr lvl="1"/>
            <a:r>
              <a:rPr lang="en-US" altLang="en-US" dirty="0"/>
              <a:t>First level</a:t>
            </a:r>
          </a:p>
          <a:p>
            <a:pPr lvl="2"/>
            <a:r>
              <a:rPr lang="en-US" altLang="en-US" dirty="0"/>
              <a:t>Second level</a:t>
            </a:r>
          </a:p>
          <a:p>
            <a:pPr marL="225425" lvl="2" indent="174625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en-US" dirty="0"/>
              <a:t>Third level</a:t>
            </a:r>
          </a:p>
          <a:p>
            <a:pPr marL="225425" lvl="2" indent="174625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en-US" dirty="0"/>
              <a:t>Quotation level</a:t>
            </a:r>
          </a:p>
        </p:txBody>
      </p:sp>
    </p:spTree>
    <p:extLst>
      <p:ext uri="{BB962C8B-B14F-4D97-AF65-F5344CB8AC3E}">
        <p14:creationId xmlns:p14="http://schemas.microsoft.com/office/powerpoint/2010/main" val="414627033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Sp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37162" y="316028"/>
            <a:ext cx="8896349" cy="29774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137160" y="39333"/>
            <a:ext cx="4457700" cy="242757"/>
          </a:xfrm>
        </p:spPr>
        <p:txBody>
          <a:bodyPr>
            <a:noAutofit/>
          </a:bodyPr>
          <a:lstStyle>
            <a:lvl1pPr>
              <a:defRPr kumimoji="0" lang="en-US" sz="1600" b="0" i="0" u="none" strike="noStrike" kern="1200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l" defTabSz="6329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text</a:t>
            </a:r>
          </a:p>
        </p:txBody>
      </p:sp>
      <p:sp>
        <p:nvSpPr>
          <p:cNvPr id="9" name="Rectangle 10"/>
          <p:cNvSpPr>
            <a:spLocks noGrp="1" noChangeArrowheads="1"/>
          </p:cNvSpPr>
          <p:nvPr>
            <p:ph idx="1"/>
          </p:nvPr>
        </p:nvSpPr>
        <p:spPr bwMode="auto">
          <a:xfrm>
            <a:off x="475989" y="1143000"/>
            <a:ext cx="8242126" cy="4990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Body text</a:t>
            </a:r>
          </a:p>
          <a:p>
            <a:pPr lvl="1"/>
            <a:r>
              <a:rPr lang="en-US" altLang="en-US" dirty="0"/>
              <a:t>First level</a:t>
            </a:r>
          </a:p>
          <a:p>
            <a:pPr lvl="2"/>
            <a:r>
              <a:rPr lang="en-US" altLang="en-US" dirty="0"/>
              <a:t>Second level</a:t>
            </a:r>
          </a:p>
          <a:p>
            <a:pPr marL="225425" lvl="2" indent="174625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en-US" dirty="0"/>
              <a:t>Third level</a:t>
            </a:r>
          </a:p>
          <a:p>
            <a:pPr marL="225425" lvl="2" indent="174625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en-US" dirty="0"/>
              <a:t>Quotation level</a:t>
            </a:r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137161" y="6455158"/>
            <a:ext cx="7037270" cy="207207"/>
          </a:xfrm>
          <a:prstGeom prst="rect">
            <a:avLst/>
          </a:prstGeom>
        </p:spPr>
        <p:txBody>
          <a:bodyPr lIns="0" tIns="0" rIns="0" bIns="0" anchor="ctr"/>
          <a:lstStyle>
            <a:lvl1pPr marL="685800" indent="-685800" algn="l" defTabSz="895350">
              <a:spcBef>
                <a:spcPts val="0"/>
              </a:spcBef>
              <a:tabLst>
                <a:tab pos="597694" algn="r"/>
              </a:tabLst>
              <a:defRPr lang="en-US" sz="765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 defTabSz="895350">
              <a:defRPr/>
            </a:pPr>
            <a:r>
              <a:rPr lang="en-US" sz="765" dirty="0">
                <a:ea typeface="+mn-ea"/>
              </a:rPr>
              <a:t>Source(s):	</a:t>
            </a:r>
          </a:p>
        </p:txBody>
      </p:sp>
    </p:spTree>
    <p:extLst>
      <p:ext uri="{BB962C8B-B14F-4D97-AF65-F5344CB8AC3E}">
        <p14:creationId xmlns:p14="http://schemas.microsoft.com/office/powerpoint/2010/main" val="3551272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Sp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37162" y="316028"/>
            <a:ext cx="8896349" cy="29774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137160" y="39333"/>
            <a:ext cx="4457700" cy="242757"/>
          </a:xfrm>
        </p:spPr>
        <p:txBody>
          <a:bodyPr>
            <a:noAutofit/>
          </a:bodyPr>
          <a:lstStyle>
            <a:lvl1pPr>
              <a:defRPr kumimoji="0" lang="en-US" sz="1600" b="0" i="0" u="none" strike="noStrike" kern="1200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l" defTabSz="6329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text</a:t>
            </a:r>
          </a:p>
        </p:txBody>
      </p:sp>
      <p:sp>
        <p:nvSpPr>
          <p:cNvPr id="9" name="Rectangle 10"/>
          <p:cNvSpPr>
            <a:spLocks noGrp="1" noChangeArrowheads="1"/>
          </p:cNvSpPr>
          <p:nvPr>
            <p:ph idx="1"/>
          </p:nvPr>
        </p:nvSpPr>
        <p:spPr bwMode="auto">
          <a:xfrm>
            <a:off x="475989" y="1143000"/>
            <a:ext cx="8242126" cy="4990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Body text</a:t>
            </a:r>
          </a:p>
          <a:p>
            <a:pPr lvl="1"/>
            <a:r>
              <a:rPr lang="en-US" altLang="en-US" dirty="0"/>
              <a:t>First level</a:t>
            </a:r>
          </a:p>
          <a:p>
            <a:pPr lvl="2"/>
            <a:r>
              <a:rPr lang="en-US" altLang="en-US" dirty="0"/>
              <a:t>Second level</a:t>
            </a:r>
          </a:p>
          <a:p>
            <a:pPr marL="225425" lvl="2" indent="174625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en-US" dirty="0"/>
              <a:t>Third level</a:t>
            </a:r>
          </a:p>
          <a:p>
            <a:pPr marL="225425" lvl="2" indent="174625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en-US" dirty="0"/>
              <a:t>Quotation level</a:t>
            </a:r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137161" y="6455158"/>
            <a:ext cx="7037270" cy="207207"/>
          </a:xfrm>
          <a:prstGeom prst="rect">
            <a:avLst/>
          </a:prstGeom>
        </p:spPr>
        <p:txBody>
          <a:bodyPr lIns="0" tIns="0" rIns="0" bIns="0" anchor="ctr"/>
          <a:lstStyle>
            <a:lvl1pPr marL="685800" indent="-685800" algn="l" defTabSz="895350">
              <a:spcBef>
                <a:spcPts val="0"/>
              </a:spcBef>
              <a:tabLst>
                <a:tab pos="597694" algn="r"/>
              </a:tabLst>
              <a:defRPr lang="en-US" sz="765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 defTabSz="895350">
              <a:defRPr/>
            </a:pPr>
            <a:r>
              <a:rPr lang="en-US" sz="765" dirty="0">
                <a:ea typeface="+mn-ea"/>
              </a:rPr>
              <a:t>Source(s):	</a:t>
            </a:r>
          </a:p>
        </p:txBody>
      </p:sp>
    </p:spTree>
    <p:extLst>
      <p:ext uri="{BB962C8B-B14F-4D97-AF65-F5344CB8AC3E}">
        <p14:creationId xmlns:p14="http://schemas.microsoft.com/office/powerpoint/2010/main" val="40780982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Sp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37162" y="316028"/>
            <a:ext cx="8896349" cy="29774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137160" y="39333"/>
            <a:ext cx="4457700" cy="242757"/>
          </a:xfrm>
        </p:spPr>
        <p:txBody>
          <a:bodyPr>
            <a:noAutofit/>
          </a:bodyPr>
          <a:lstStyle>
            <a:lvl1pPr>
              <a:defRPr kumimoji="0" lang="en-US" sz="1600" b="0" i="0" u="none" strike="noStrike" kern="1200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l" defTabSz="6329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text</a:t>
            </a:r>
          </a:p>
        </p:txBody>
      </p:sp>
      <p:sp>
        <p:nvSpPr>
          <p:cNvPr id="9" name="Rectangle 10"/>
          <p:cNvSpPr>
            <a:spLocks noGrp="1" noChangeArrowheads="1"/>
          </p:cNvSpPr>
          <p:nvPr>
            <p:ph idx="1"/>
          </p:nvPr>
        </p:nvSpPr>
        <p:spPr bwMode="auto">
          <a:xfrm>
            <a:off x="475989" y="1143000"/>
            <a:ext cx="8242126" cy="4990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Body text</a:t>
            </a:r>
          </a:p>
          <a:p>
            <a:pPr lvl="1"/>
            <a:r>
              <a:rPr lang="en-US" altLang="en-US" dirty="0"/>
              <a:t>First level</a:t>
            </a:r>
          </a:p>
          <a:p>
            <a:pPr lvl="2"/>
            <a:r>
              <a:rPr lang="en-US" altLang="en-US" dirty="0"/>
              <a:t>Second level</a:t>
            </a:r>
          </a:p>
          <a:p>
            <a:pPr marL="225425" lvl="2" indent="174625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en-US" dirty="0"/>
              <a:t>Third level</a:t>
            </a:r>
          </a:p>
          <a:p>
            <a:pPr marL="225425" lvl="2" indent="174625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en-US" dirty="0"/>
              <a:t>Quotation level</a:t>
            </a:r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137161" y="6455158"/>
            <a:ext cx="7037270" cy="207207"/>
          </a:xfrm>
          <a:prstGeom prst="rect">
            <a:avLst/>
          </a:prstGeom>
        </p:spPr>
        <p:txBody>
          <a:bodyPr lIns="0" tIns="0" rIns="0" bIns="0" anchor="ctr"/>
          <a:lstStyle>
            <a:lvl1pPr marL="685800" indent="-685800" algn="l" defTabSz="895350">
              <a:spcBef>
                <a:spcPts val="0"/>
              </a:spcBef>
              <a:tabLst>
                <a:tab pos="597694" algn="r"/>
              </a:tabLst>
              <a:defRPr lang="en-US" sz="765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 defTabSz="895350">
              <a:defRPr/>
            </a:pPr>
            <a:r>
              <a:rPr lang="en-US" sz="765" dirty="0">
                <a:ea typeface="+mn-ea"/>
              </a:rPr>
              <a:t>Source(s):	</a:t>
            </a:r>
          </a:p>
        </p:txBody>
      </p:sp>
    </p:spTree>
    <p:extLst>
      <p:ext uri="{BB962C8B-B14F-4D97-AF65-F5344CB8AC3E}">
        <p14:creationId xmlns:p14="http://schemas.microsoft.com/office/powerpoint/2010/main" val="3572350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p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2" y="316028"/>
            <a:ext cx="8896349" cy="29774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137160" y="39333"/>
            <a:ext cx="4457700" cy="242757"/>
          </a:xfrm>
        </p:spPr>
        <p:txBody>
          <a:bodyPr>
            <a:noAutofit/>
          </a:bodyPr>
          <a:lstStyle>
            <a:lvl1pPr>
              <a:defRPr kumimoji="0" lang="en-US" sz="1600" b="0" i="0" u="none" strike="noStrike" kern="1200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l" defTabSz="6329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text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137161" y="6455158"/>
            <a:ext cx="7037270" cy="417593"/>
          </a:xfrm>
          <a:prstGeom prst="rect">
            <a:avLst/>
          </a:prstGeom>
        </p:spPr>
        <p:txBody>
          <a:bodyPr lIns="0" tIns="0" rIns="0" bIns="0" anchor="ctr"/>
          <a:lstStyle>
            <a:lvl1pPr marL="685800" indent="-685800" algn="l" defTabSz="895350">
              <a:spcBef>
                <a:spcPts val="0"/>
              </a:spcBef>
              <a:tabLst>
                <a:tab pos="597694" algn="r"/>
              </a:tabLst>
              <a:defRPr lang="en-US" sz="765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 defTabSz="895350">
              <a:defRPr/>
            </a:pPr>
            <a:r>
              <a:rPr lang="en-US" sz="765" dirty="0">
                <a:ea typeface="+mn-ea"/>
              </a:rPr>
              <a:t>Source(s):	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idx="1"/>
          </p:nvPr>
        </p:nvSpPr>
        <p:spPr bwMode="auto">
          <a:xfrm>
            <a:off x="475989" y="1143000"/>
            <a:ext cx="8242126" cy="4990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Body text</a:t>
            </a:r>
          </a:p>
          <a:p>
            <a:pPr lvl="1"/>
            <a:r>
              <a:rPr lang="en-US" altLang="en-US" dirty="0"/>
              <a:t>First level</a:t>
            </a:r>
          </a:p>
          <a:p>
            <a:pPr lvl="2"/>
            <a:r>
              <a:rPr lang="en-US" altLang="en-US" dirty="0"/>
              <a:t>Second level</a:t>
            </a:r>
          </a:p>
          <a:p>
            <a:pPr marL="225425" lvl="2" indent="174625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en-US" dirty="0"/>
              <a:t>Third level</a:t>
            </a:r>
          </a:p>
          <a:p>
            <a:pPr marL="225425" lvl="2" indent="174625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en-US" dirty="0"/>
              <a:t>Quotation level</a:t>
            </a:r>
          </a:p>
        </p:txBody>
      </p:sp>
    </p:spTree>
    <p:extLst>
      <p:ext uri="{BB962C8B-B14F-4D97-AF65-F5344CB8AC3E}">
        <p14:creationId xmlns:p14="http://schemas.microsoft.com/office/powerpoint/2010/main" val="83137909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Sp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37162" y="316028"/>
            <a:ext cx="8896349" cy="29774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137160" y="39333"/>
            <a:ext cx="4457700" cy="242757"/>
          </a:xfrm>
        </p:spPr>
        <p:txBody>
          <a:bodyPr>
            <a:noAutofit/>
          </a:bodyPr>
          <a:lstStyle>
            <a:lvl1pPr>
              <a:defRPr kumimoji="0" lang="en-US" sz="1600" b="0" i="0" u="none" strike="noStrike" kern="1200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l" defTabSz="6329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text</a:t>
            </a:r>
          </a:p>
        </p:txBody>
      </p:sp>
      <p:sp>
        <p:nvSpPr>
          <p:cNvPr id="9" name="Rectangle 10"/>
          <p:cNvSpPr>
            <a:spLocks noGrp="1" noChangeArrowheads="1"/>
          </p:cNvSpPr>
          <p:nvPr>
            <p:ph idx="1"/>
          </p:nvPr>
        </p:nvSpPr>
        <p:spPr bwMode="auto">
          <a:xfrm>
            <a:off x="475989" y="1143000"/>
            <a:ext cx="8242126" cy="4990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Body text</a:t>
            </a:r>
          </a:p>
          <a:p>
            <a:pPr lvl="1"/>
            <a:r>
              <a:rPr lang="en-US" altLang="en-US" dirty="0"/>
              <a:t>First level</a:t>
            </a:r>
          </a:p>
          <a:p>
            <a:pPr lvl="2"/>
            <a:r>
              <a:rPr lang="en-US" altLang="en-US" dirty="0"/>
              <a:t>Second level</a:t>
            </a:r>
          </a:p>
          <a:p>
            <a:pPr marL="225425" lvl="2" indent="174625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en-US" dirty="0"/>
              <a:t>Third level</a:t>
            </a:r>
          </a:p>
          <a:p>
            <a:pPr marL="225425" lvl="2" indent="174625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en-US" dirty="0"/>
              <a:t>Quotation level</a:t>
            </a:r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137161" y="6455158"/>
            <a:ext cx="7037270" cy="207207"/>
          </a:xfrm>
          <a:prstGeom prst="rect">
            <a:avLst/>
          </a:prstGeom>
        </p:spPr>
        <p:txBody>
          <a:bodyPr lIns="0" tIns="0" rIns="0" bIns="0" anchor="ctr"/>
          <a:lstStyle>
            <a:lvl1pPr marL="685800" indent="-685800" algn="l" defTabSz="895350">
              <a:spcBef>
                <a:spcPts val="0"/>
              </a:spcBef>
              <a:tabLst>
                <a:tab pos="597694" algn="r"/>
              </a:tabLst>
              <a:defRPr lang="en-US" sz="765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 defTabSz="895350">
              <a:defRPr/>
            </a:pPr>
            <a:r>
              <a:rPr lang="en-US" sz="765" dirty="0">
                <a:ea typeface="+mn-ea"/>
              </a:rPr>
              <a:t>Source(s):	</a:t>
            </a:r>
          </a:p>
        </p:txBody>
      </p:sp>
    </p:spTree>
    <p:extLst>
      <p:ext uri="{BB962C8B-B14F-4D97-AF65-F5344CB8AC3E}">
        <p14:creationId xmlns:p14="http://schemas.microsoft.com/office/powerpoint/2010/main" val="355459656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Sp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37162" y="316028"/>
            <a:ext cx="8896349" cy="29774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137160" y="39333"/>
            <a:ext cx="4457700" cy="242757"/>
          </a:xfrm>
        </p:spPr>
        <p:txBody>
          <a:bodyPr>
            <a:noAutofit/>
          </a:bodyPr>
          <a:lstStyle>
            <a:lvl1pPr>
              <a:defRPr kumimoji="0" lang="en-US" sz="1600" b="0" i="0" u="none" strike="noStrike" kern="1200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l" defTabSz="6329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text</a:t>
            </a:r>
          </a:p>
        </p:txBody>
      </p:sp>
      <p:sp>
        <p:nvSpPr>
          <p:cNvPr id="9" name="Rectangle 10"/>
          <p:cNvSpPr>
            <a:spLocks noGrp="1" noChangeArrowheads="1"/>
          </p:cNvSpPr>
          <p:nvPr>
            <p:ph idx="1"/>
          </p:nvPr>
        </p:nvSpPr>
        <p:spPr bwMode="auto">
          <a:xfrm>
            <a:off x="475989" y="1143000"/>
            <a:ext cx="8242126" cy="4990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Body text</a:t>
            </a:r>
          </a:p>
          <a:p>
            <a:pPr lvl="1"/>
            <a:r>
              <a:rPr lang="en-US" altLang="en-US" dirty="0"/>
              <a:t>First level</a:t>
            </a:r>
          </a:p>
          <a:p>
            <a:pPr lvl="2"/>
            <a:r>
              <a:rPr lang="en-US" altLang="en-US" dirty="0"/>
              <a:t>Second level</a:t>
            </a:r>
          </a:p>
          <a:p>
            <a:pPr marL="225425" lvl="2" indent="174625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en-US" dirty="0"/>
              <a:t>Third level</a:t>
            </a:r>
          </a:p>
          <a:p>
            <a:pPr marL="225425" lvl="2" indent="174625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en-US" dirty="0"/>
              <a:t>Quotation level</a:t>
            </a:r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137161" y="6455158"/>
            <a:ext cx="7037270" cy="207207"/>
          </a:xfrm>
          <a:prstGeom prst="rect">
            <a:avLst/>
          </a:prstGeom>
        </p:spPr>
        <p:txBody>
          <a:bodyPr lIns="0" tIns="0" rIns="0" bIns="0" anchor="ctr"/>
          <a:lstStyle>
            <a:lvl1pPr marL="685800" indent="-685800" algn="l" defTabSz="895350">
              <a:spcBef>
                <a:spcPts val="0"/>
              </a:spcBef>
              <a:tabLst>
                <a:tab pos="597694" algn="r"/>
              </a:tabLst>
              <a:defRPr lang="en-US" sz="765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 defTabSz="895350">
              <a:defRPr/>
            </a:pPr>
            <a:r>
              <a:rPr lang="en-US" sz="765" dirty="0">
                <a:ea typeface="+mn-ea"/>
              </a:rPr>
              <a:t>Source(s):	</a:t>
            </a:r>
          </a:p>
        </p:txBody>
      </p:sp>
    </p:spTree>
    <p:extLst>
      <p:ext uri="{BB962C8B-B14F-4D97-AF65-F5344CB8AC3E}">
        <p14:creationId xmlns:p14="http://schemas.microsoft.com/office/powerpoint/2010/main" val="86189941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Sp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137160" y="39329"/>
            <a:ext cx="4457700" cy="242757"/>
          </a:xfrm>
        </p:spPr>
        <p:txBody>
          <a:bodyPr>
            <a:noAutofit/>
          </a:bodyPr>
          <a:lstStyle>
            <a:lvl1pPr>
              <a:defRPr kumimoji="0" lang="en-US" sz="1600" b="0" i="0" u="none" strike="noStrike" kern="1200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l" defTabSz="843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text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137160" y="6455154"/>
            <a:ext cx="5962304" cy="417593"/>
          </a:xfrm>
          <a:prstGeom prst="rect">
            <a:avLst/>
          </a:prstGeom>
        </p:spPr>
        <p:txBody>
          <a:bodyPr lIns="0" tIns="0" rIns="0" bIns="0" anchor="ctr"/>
          <a:lstStyle>
            <a:lvl1pPr marL="914400" indent="-914400" algn="l" defTabSz="913526">
              <a:spcBef>
                <a:spcPts val="0"/>
              </a:spcBef>
              <a:tabLst>
                <a:tab pos="796925" algn="r"/>
              </a:tabLst>
              <a:defRPr lang="en-US" sz="102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 defTabSz="895350">
              <a:defRPr/>
            </a:pPr>
            <a:r>
              <a:rPr lang="en-US" sz="1020" dirty="0">
                <a:ea typeface="+mn-ea"/>
              </a:rPr>
              <a:t>Source(s):	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3350" y="341078"/>
            <a:ext cx="8896349" cy="2923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0103426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Sp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137160" y="39329"/>
            <a:ext cx="4457700" cy="242757"/>
          </a:xfrm>
        </p:spPr>
        <p:txBody>
          <a:bodyPr>
            <a:noAutofit/>
          </a:bodyPr>
          <a:lstStyle>
            <a:lvl1pPr>
              <a:defRPr kumimoji="0" lang="en-US" sz="1600" b="0" i="0" u="none" strike="noStrike" kern="1200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l" defTabSz="843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text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137160" y="6455154"/>
            <a:ext cx="5962304" cy="417593"/>
          </a:xfrm>
          <a:prstGeom prst="rect">
            <a:avLst/>
          </a:prstGeom>
        </p:spPr>
        <p:txBody>
          <a:bodyPr lIns="0" tIns="0" rIns="0" bIns="0" anchor="ctr"/>
          <a:lstStyle>
            <a:lvl1pPr marL="914400" indent="-914400" algn="l" defTabSz="913526">
              <a:spcBef>
                <a:spcPts val="0"/>
              </a:spcBef>
              <a:tabLst>
                <a:tab pos="796925" algn="r"/>
              </a:tabLst>
              <a:defRPr lang="en-US" sz="102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 defTabSz="895350">
              <a:defRPr/>
            </a:pPr>
            <a:r>
              <a:rPr lang="en-US" sz="1020" dirty="0">
                <a:ea typeface="+mn-ea"/>
              </a:rPr>
              <a:t>Source(s):	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3350" y="341078"/>
            <a:ext cx="8896349" cy="2923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1362698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Sp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137160" y="39329"/>
            <a:ext cx="4457700" cy="242757"/>
          </a:xfrm>
        </p:spPr>
        <p:txBody>
          <a:bodyPr>
            <a:noAutofit/>
          </a:bodyPr>
          <a:lstStyle>
            <a:lvl1pPr>
              <a:defRPr kumimoji="0" lang="en-US" sz="1600" b="0" i="0" u="none" strike="noStrike" kern="1200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l" defTabSz="843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text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137160" y="6455154"/>
            <a:ext cx="5962304" cy="417593"/>
          </a:xfrm>
          <a:prstGeom prst="rect">
            <a:avLst/>
          </a:prstGeom>
        </p:spPr>
        <p:txBody>
          <a:bodyPr lIns="0" tIns="0" rIns="0" bIns="0" anchor="ctr"/>
          <a:lstStyle>
            <a:lvl1pPr marL="914400" indent="-914400" algn="l" defTabSz="913526">
              <a:spcBef>
                <a:spcPts val="0"/>
              </a:spcBef>
              <a:tabLst>
                <a:tab pos="796925" algn="r"/>
              </a:tabLst>
              <a:defRPr lang="en-US" sz="102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 defTabSz="895350">
              <a:defRPr/>
            </a:pPr>
            <a:r>
              <a:rPr lang="en-US" sz="1020" dirty="0">
                <a:ea typeface="+mn-ea"/>
              </a:rPr>
              <a:t>Source(s):	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3350" y="341078"/>
            <a:ext cx="8896349" cy="2923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4905035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Sp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137160" y="39329"/>
            <a:ext cx="4457700" cy="242757"/>
          </a:xfrm>
        </p:spPr>
        <p:txBody>
          <a:bodyPr>
            <a:noAutofit/>
          </a:bodyPr>
          <a:lstStyle>
            <a:lvl1pPr>
              <a:defRPr kumimoji="0" lang="en-US" sz="1600" b="0" i="0" u="none" strike="noStrike" kern="1200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l" defTabSz="843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text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137160" y="6455154"/>
            <a:ext cx="5962304" cy="417593"/>
          </a:xfrm>
          <a:prstGeom prst="rect">
            <a:avLst/>
          </a:prstGeom>
        </p:spPr>
        <p:txBody>
          <a:bodyPr lIns="0" tIns="0" rIns="0" bIns="0" anchor="ctr"/>
          <a:lstStyle>
            <a:lvl1pPr marL="914400" indent="-914400" algn="l" defTabSz="913526">
              <a:spcBef>
                <a:spcPts val="0"/>
              </a:spcBef>
              <a:tabLst>
                <a:tab pos="796925" algn="r"/>
              </a:tabLst>
              <a:defRPr lang="en-US" sz="102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 defTabSz="895350">
              <a:defRPr/>
            </a:pPr>
            <a:r>
              <a:rPr lang="en-US" sz="1020" dirty="0">
                <a:ea typeface="+mn-ea"/>
              </a:rPr>
              <a:t>Source(s):	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3350" y="341078"/>
            <a:ext cx="8896349" cy="2923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3246613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0127" y="2558731"/>
            <a:ext cx="5359573" cy="492443"/>
          </a:xfrm>
        </p:spPr>
        <p:txBody>
          <a:bodyPr anchor="b">
            <a:noAutofit/>
          </a:bodyPr>
          <a:lstStyle>
            <a:lvl1pPr algn="r">
              <a:defRPr sz="3200" b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500"/>
          <a:stretch/>
        </p:blipFill>
        <p:spPr>
          <a:xfrm>
            <a:off x="0" y="0"/>
            <a:ext cx="486918" cy="685800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</p:pic>
      <p:sp>
        <p:nvSpPr>
          <p:cNvPr id="7" name="TextBox 6"/>
          <p:cNvSpPr txBox="1"/>
          <p:nvPr/>
        </p:nvSpPr>
        <p:spPr>
          <a:xfrm rot="16200000">
            <a:off x="-1817354" y="4927934"/>
            <a:ext cx="3726782" cy="13335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000" dirty="0">
                <a:solidFill>
                  <a:srgbClr val="6D6E73"/>
                </a:solidFill>
              </a:rPr>
              <a:t>©2016 Green &amp; Healthy Homes Initiative. All rights reserved.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0" y="3051174"/>
            <a:ext cx="4457699" cy="246221"/>
          </a:xfrm>
        </p:spPr>
        <p:txBody>
          <a:bodyPr>
            <a:noAutofit/>
          </a:bodyPr>
          <a:lstStyle>
            <a:lvl1pPr algn="r"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571999" y="5552138"/>
            <a:ext cx="4457699" cy="246221"/>
          </a:xfrm>
        </p:spPr>
        <p:txBody>
          <a:bodyPr>
            <a:noAutofit/>
          </a:bodyPr>
          <a:lstStyle>
            <a:lvl1pPr algn="r"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list authors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1999" y="5182806"/>
            <a:ext cx="4457699" cy="246221"/>
          </a:xfrm>
        </p:spPr>
        <p:txBody>
          <a:bodyPr>
            <a:noAutofit/>
          </a:bodyPr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486918" y="6146887"/>
            <a:ext cx="8542779" cy="253913"/>
          </a:xfrm>
        </p:spPr>
        <p:txBody>
          <a:bodyPr>
            <a:noAutofit/>
          </a:bodyPr>
          <a:lstStyle>
            <a:lvl1pPr algn="r">
              <a:defRPr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Description of project, disclaimer, or other long text item here if necessary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18" y="266778"/>
            <a:ext cx="5604331" cy="81308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500"/>
          <a:stretch/>
        </p:blipFill>
        <p:spPr>
          <a:xfrm>
            <a:off x="0" y="0"/>
            <a:ext cx="486918" cy="685800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</p:pic>
      <p:sp>
        <p:nvSpPr>
          <p:cNvPr id="15" name="TextBox 14"/>
          <p:cNvSpPr txBox="1"/>
          <p:nvPr/>
        </p:nvSpPr>
        <p:spPr>
          <a:xfrm rot="16200000">
            <a:off x="-1817354" y="4927934"/>
            <a:ext cx="3726782" cy="13335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000" dirty="0">
                <a:solidFill>
                  <a:srgbClr val="6D6E73"/>
                </a:solidFill>
              </a:rPr>
              <a:t>©2015 Green &amp; Healthy Homes Initiative. All rights reserved.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18" y="266778"/>
            <a:ext cx="5604331" cy="81308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500"/>
          <a:stretch/>
        </p:blipFill>
        <p:spPr>
          <a:xfrm>
            <a:off x="0" y="0"/>
            <a:ext cx="486918" cy="685800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</p:pic>
      <p:sp>
        <p:nvSpPr>
          <p:cNvPr id="18" name="TextBox 17"/>
          <p:cNvSpPr txBox="1"/>
          <p:nvPr/>
        </p:nvSpPr>
        <p:spPr>
          <a:xfrm rot="16200000">
            <a:off x="-1817354" y="4927934"/>
            <a:ext cx="3726782" cy="13335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000" dirty="0">
                <a:solidFill>
                  <a:srgbClr val="6D6E73"/>
                </a:solidFill>
              </a:rPr>
              <a:t>©2016 Green &amp; Healthy Homes Initiative. All rights reserved.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18" y="266778"/>
            <a:ext cx="5604331" cy="813084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500"/>
          <a:stretch/>
        </p:blipFill>
        <p:spPr>
          <a:xfrm>
            <a:off x="0" y="0"/>
            <a:ext cx="486918" cy="685800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</p:pic>
      <p:sp>
        <p:nvSpPr>
          <p:cNvPr id="21" name="TextBox 20"/>
          <p:cNvSpPr txBox="1"/>
          <p:nvPr userDrawn="1"/>
        </p:nvSpPr>
        <p:spPr>
          <a:xfrm rot="16200000">
            <a:off x="-1817354" y="4927934"/>
            <a:ext cx="3726782" cy="13335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000" dirty="0">
                <a:solidFill>
                  <a:srgbClr val="6D6E73"/>
                </a:solidFill>
              </a:rPr>
              <a:t>©2019 Green &amp; Healthy Homes Initiative. All rights reserved.</a:t>
            </a:r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18" y="266778"/>
            <a:ext cx="5604331" cy="813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98615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p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" y="341078"/>
            <a:ext cx="8896349" cy="2923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137160" y="39329"/>
            <a:ext cx="4457700" cy="242757"/>
          </a:xfrm>
        </p:spPr>
        <p:txBody>
          <a:bodyPr>
            <a:noAutofit/>
          </a:bodyPr>
          <a:lstStyle>
            <a:lvl1pPr>
              <a:defRPr kumimoji="0" lang="en-US" sz="1600" b="0" i="0" u="none" strike="noStrike" kern="1200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l" defTabSz="843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text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137160" y="6455154"/>
            <a:ext cx="7037270" cy="417593"/>
          </a:xfrm>
          <a:prstGeom prst="rect">
            <a:avLst/>
          </a:prstGeom>
        </p:spPr>
        <p:txBody>
          <a:bodyPr lIns="0" tIns="0" rIns="0" bIns="0" anchor="ctr"/>
          <a:lstStyle>
            <a:lvl1pPr marL="914400" indent="-914400" algn="l" defTabSz="913526">
              <a:spcBef>
                <a:spcPts val="0"/>
              </a:spcBef>
              <a:tabLst>
                <a:tab pos="796925" algn="r"/>
              </a:tabLst>
              <a:defRPr lang="en-US" sz="102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 defTabSz="895350">
              <a:defRPr/>
            </a:pPr>
            <a:r>
              <a:rPr lang="en-US" sz="1020" dirty="0">
                <a:ea typeface="+mn-ea"/>
              </a:rPr>
              <a:t>Source(s):	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137160" y="6289158"/>
            <a:ext cx="8896349" cy="161365"/>
          </a:xfrm>
        </p:spPr>
        <p:txBody>
          <a:bodyPr anchor="b"/>
          <a:lstStyle>
            <a:lvl1pPr marL="914400" indent="-914400" algn="l" defTabSz="895350" rtl="0" eaLnBrk="1" fontAlgn="base" hangingPunct="1">
              <a:spcBef>
                <a:spcPts val="0"/>
              </a:spcBef>
              <a:spcAft>
                <a:spcPct val="0"/>
              </a:spcAft>
              <a:tabLst>
                <a:tab pos="796925" algn="r"/>
              </a:tabLst>
              <a:defRPr lang="en-US" sz="1020" b="0" kern="1200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914400" indent="-914400" algn="l" defTabSz="895350" rtl="0" eaLnBrk="1" fontAlgn="base" hangingPunct="1">
              <a:spcBef>
                <a:spcPts val="0"/>
              </a:spcBef>
              <a:spcAft>
                <a:spcPct val="0"/>
              </a:spcAft>
              <a:tabLst>
                <a:tab pos="796925" algn="r"/>
              </a:tabLst>
              <a:defRPr lang="en-US" sz="1020" b="0" kern="1200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-914400" algn="l" defTabSz="895350" rtl="0" eaLnBrk="1" fontAlgn="base" hangingPunct="1">
              <a:spcBef>
                <a:spcPts val="0"/>
              </a:spcBef>
              <a:spcAft>
                <a:spcPct val="0"/>
              </a:spcAft>
              <a:tabLst>
                <a:tab pos="796925" algn="r"/>
              </a:tabLst>
              <a:defRPr lang="en-US" sz="1020" b="0" kern="1200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914400" indent="-914400" algn="l" defTabSz="895350" rtl="0" eaLnBrk="1" fontAlgn="base" hangingPunct="1">
              <a:spcBef>
                <a:spcPts val="0"/>
              </a:spcBef>
              <a:spcAft>
                <a:spcPct val="0"/>
              </a:spcAft>
              <a:tabLst>
                <a:tab pos="796925" algn="r"/>
              </a:tabLst>
              <a:defRPr lang="en-US" sz="1020" b="0" kern="1200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14400" indent="-914400" algn="l" defTabSz="895350" rtl="0" eaLnBrk="1" fontAlgn="base" hangingPunct="1">
              <a:spcBef>
                <a:spcPts val="0"/>
              </a:spcBef>
              <a:spcAft>
                <a:spcPct val="0"/>
              </a:spcAft>
              <a:tabLst>
                <a:tab pos="796925" algn="r"/>
              </a:tabLst>
              <a:defRPr lang="en-US" sz="1020" b="0" kern="1200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Note(s):</a:t>
            </a:r>
          </a:p>
        </p:txBody>
      </p:sp>
    </p:spTree>
    <p:extLst>
      <p:ext uri="{BB962C8B-B14F-4D97-AF65-F5344CB8AC3E}">
        <p14:creationId xmlns:p14="http://schemas.microsoft.com/office/powerpoint/2010/main" val="725923132"/>
      </p:ext>
    </p:extLst>
  </p:cSld>
  <p:clrMapOvr>
    <a:masterClrMapping/>
  </p:clrMapOvr>
  <p:hf hdr="0" ft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Sp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" y="341078"/>
            <a:ext cx="8896349" cy="2923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137160" y="39329"/>
            <a:ext cx="4457700" cy="242757"/>
          </a:xfrm>
        </p:spPr>
        <p:txBody>
          <a:bodyPr>
            <a:noAutofit/>
          </a:bodyPr>
          <a:lstStyle>
            <a:lvl1pPr>
              <a:defRPr kumimoji="0" lang="en-US" sz="1600" b="0" i="0" u="none" strike="noStrike" kern="1200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l" defTabSz="843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text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137160" y="6455154"/>
            <a:ext cx="7037270" cy="417593"/>
          </a:xfrm>
          <a:prstGeom prst="rect">
            <a:avLst/>
          </a:prstGeom>
        </p:spPr>
        <p:txBody>
          <a:bodyPr lIns="0" tIns="0" rIns="0" bIns="0" anchor="ctr"/>
          <a:lstStyle>
            <a:lvl1pPr marL="914400" indent="-914400" algn="l" defTabSz="913526">
              <a:spcBef>
                <a:spcPts val="0"/>
              </a:spcBef>
              <a:tabLst>
                <a:tab pos="796925" algn="r"/>
              </a:tabLst>
              <a:defRPr lang="en-US" sz="102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 defTabSz="895350">
              <a:defRPr/>
            </a:pPr>
            <a:r>
              <a:rPr lang="en-US" sz="1020" dirty="0">
                <a:ea typeface="+mn-ea"/>
              </a:rPr>
              <a:t>Source(s):	</a:t>
            </a:r>
          </a:p>
        </p:txBody>
      </p:sp>
    </p:spTree>
    <p:extLst>
      <p:ext uri="{BB962C8B-B14F-4D97-AF65-F5344CB8AC3E}">
        <p14:creationId xmlns:p14="http://schemas.microsoft.com/office/powerpoint/2010/main" val="196316964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p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137160" y="39329"/>
            <a:ext cx="4457700" cy="242757"/>
          </a:xfrm>
        </p:spPr>
        <p:txBody>
          <a:bodyPr>
            <a:noAutofit/>
          </a:bodyPr>
          <a:lstStyle>
            <a:lvl1pPr>
              <a:defRPr kumimoji="0" lang="en-US" sz="1600" b="0" i="0" u="none" strike="noStrike" kern="1200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l" defTabSz="843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text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137160" y="6455154"/>
            <a:ext cx="5962304" cy="417593"/>
          </a:xfrm>
          <a:prstGeom prst="rect">
            <a:avLst/>
          </a:prstGeom>
        </p:spPr>
        <p:txBody>
          <a:bodyPr lIns="0" tIns="0" rIns="0" bIns="0" anchor="ctr"/>
          <a:lstStyle>
            <a:lvl1pPr marL="914400" indent="-914400" algn="l" defTabSz="913526">
              <a:spcBef>
                <a:spcPts val="0"/>
              </a:spcBef>
              <a:tabLst>
                <a:tab pos="796925" algn="r"/>
              </a:tabLst>
              <a:defRPr lang="en-US" sz="102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 defTabSz="895350">
              <a:defRPr/>
            </a:pPr>
            <a:r>
              <a:rPr lang="en-US" sz="1020" dirty="0">
                <a:ea typeface="+mn-ea"/>
              </a:rPr>
              <a:t>Source(s):	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65787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p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37162" y="316028"/>
            <a:ext cx="8896349" cy="29774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137160" y="39333"/>
            <a:ext cx="4457700" cy="242757"/>
          </a:xfrm>
        </p:spPr>
        <p:txBody>
          <a:bodyPr>
            <a:noAutofit/>
          </a:bodyPr>
          <a:lstStyle>
            <a:lvl1pPr>
              <a:defRPr kumimoji="0" lang="en-US" sz="1600" b="0" i="0" u="none" strike="noStrike" kern="1200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l" defTabSz="6329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text</a:t>
            </a:r>
          </a:p>
        </p:txBody>
      </p:sp>
      <p:sp>
        <p:nvSpPr>
          <p:cNvPr id="9" name="Rectangle 10"/>
          <p:cNvSpPr>
            <a:spLocks noGrp="1" noChangeArrowheads="1"/>
          </p:cNvSpPr>
          <p:nvPr>
            <p:ph idx="1"/>
          </p:nvPr>
        </p:nvSpPr>
        <p:spPr bwMode="auto">
          <a:xfrm>
            <a:off x="475989" y="1143000"/>
            <a:ext cx="8242126" cy="4990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Body text</a:t>
            </a:r>
          </a:p>
          <a:p>
            <a:pPr lvl="1"/>
            <a:r>
              <a:rPr lang="en-US" altLang="en-US" dirty="0"/>
              <a:t>First level</a:t>
            </a:r>
          </a:p>
          <a:p>
            <a:pPr lvl="2"/>
            <a:r>
              <a:rPr lang="en-US" altLang="en-US" dirty="0"/>
              <a:t>Second level</a:t>
            </a:r>
          </a:p>
          <a:p>
            <a:pPr marL="225425" lvl="2" indent="174625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en-US" dirty="0"/>
              <a:t>Third level</a:t>
            </a:r>
          </a:p>
          <a:p>
            <a:pPr marL="225425" lvl="2" indent="174625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en-US" dirty="0"/>
              <a:t>Quotation level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21E7B0FD-E3D3-4F1B-A51A-D4EECBECF39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37161" y="6455159"/>
            <a:ext cx="5962304" cy="402842"/>
          </a:xfrm>
          <a:prstGeom prst="rect">
            <a:avLst/>
          </a:prstGeom>
        </p:spPr>
        <p:txBody>
          <a:bodyPr lIns="0" tIns="0" rIns="0" bIns="0" anchor="ctr"/>
          <a:lstStyle>
            <a:lvl1pPr marL="685800" indent="-685800" algn="l" defTabSz="895350">
              <a:spcBef>
                <a:spcPts val="0"/>
              </a:spcBef>
              <a:tabLst>
                <a:tab pos="597694" algn="r"/>
              </a:tabLst>
              <a:defRPr lang="en-US" sz="765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 defTabSz="895350">
              <a:defRPr/>
            </a:pPr>
            <a:r>
              <a:rPr lang="en-US" sz="765" dirty="0">
                <a:ea typeface="+mn-ea"/>
              </a:rPr>
              <a:t>Source(s):	</a:t>
            </a:r>
          </a:p>
        </p:txBody>
      </p:sp>
    </p:spTree>
    <p:extLst>
      <p:ext uri="{BB962C8B-B14F-4D97-AF65-F5344CB8AC3E}">
        <p14:creationId xmlns:p14="http://schemas.microsoft.com/office/powerpoint/2010/main" val="86203822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Sp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137160" y="39329"/>
            <a:ext cx="4457700" cy="242757"/>
          </a:xfrm>
        </p:spPr>
        <p:txBody>
          <a:bodyPr>
            <a:noAutofit/>
          </a:bodyPr>
          <a:lstStyle>
            <a:lvl1pPr>
              <a:defRPr kumimoji="0" lang="en-US" sz="1600" b="0" i="0" u="none" strike="noStrike" kern="1200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l" defTabSz="843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text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137160" y="6455154"/>
            <a:ext cx="5962304" cy="417593"/>
          </a:xfrm>
          <a:prstGeom prst="rect">
            <a:avLst/>
          </a:prstGeom>
        </p:spPr>
        <p:txBody>
          <a:bodyPr lIns="0" tIns="0" rIns="0" bIns="0" anchor="ctr"/>
          <a:lstStyle>
            <a:lvl1pPr marL="914400" indent="-914400" algn="l" defTabSz="913526">
              <a:spcBef>
                <a:spcPts val="0"/>
              </a:spcBef>
              <a:tabLst>
                <a:tab pos="796925" algn="r"/>
              </a:tabLst>
              <a:defRPr lang="en-US" sz="102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 defTabSz="895350">
              <a:defRPr/>
            </a:pPr>
            <a:r>
              <a:rPr lang="en-US" sz="1020" dirty="0">
                <a:ea typeface="+mn-ea"/>
              </a:rPr>
              <a:t>Source(s):	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6353517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Sp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137160" y="39329"/>
            <a:ext cx="4457700" cy="242757"/>
          </a:xfrm>
        </p:spPr>
        <p:txBody>
          <a:bodyPr>
            <a:noAutofit/>
          </a:bodyPr>
          <a:lstStyle>
            <a:lvl1pPr>
              <a:defRPr kumimoji="0" lang="en-US" sz="1600" b="0" i="0" u="none" strike="noStrike" kern="1200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l" defTabSz="843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text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137160" y="6455154"/>
            <a:ext cx="5962304" cy="417593"/>
          </a:xfrm>
          <a:prstGeom prst="rect">
            <a:avLst/>
          </a:prstGeom>
        </p:spPr>
        <p:txBody>
          <a:bodyPr lIns="0" tIns="0" rIns="0" bIns="0" anchor="ctr"/>
          <a:lstStyle>
            <a:lvl1pPr marL="914400" indent="-914400" algn="l" defTabSz="913526">
              <a:spcBef>
                <a:spcPts val="0"/>
              </a:spcBef>
              <a:tabLst>
                <a:tab pos="796925" algn="r"/>
              </a:tabLst>
              <a:defRPr lang="en-US" sz="102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 defTabSz="895350">
              <a:defRPr/>
            </a:pPr>
            <a:r>
              <a:rPr lang="en-US" sz="1020" dirty="0">
                <a:ea typeface="+mn-ea"/>
              </a:rPr>
              <a:t>Source(s):	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7216784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Sp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137160" y="39329"/>
            <a:ext cx="4457700" cy="242757"/>
          </a:xfrm>
        </p:spPr>
        <p:txBody>
          <a:bodyPr>
            <a:noAutofit/>
          </a:bodyPr>
          <a:lstStyle>
            <a:lvl1pPr>
              <a:defRPr kumimoji="0" lang="en-US" sz="1600" b="0" i="0" u="none" strike="noStrike" kern="1200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l" defTabSz="843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text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137160" y="6455154"/>
            <a:ext cx="5962304" cy="417593"/>
          </a:xfrm>
          <a:prstGeom prst="rect">
            <a:avLst/>
          </a:prstGeom>
        </p:spPr>
        <p:txBody>
          <a:bodyPr lIns="0" tIns="0" rIns="0" bIns="0" anchor="ctr"/>
          <a:lstStyle>
            <a:lvl1pPr marL="914400" indent="-914400" algn="l" defTabSz="913526">
              <a:spcBef>
                <a:spcPts val="0"/>
              </a:spcBef>
              <a:tabLst>
                <a:tab pos="796925" algn="r"/>
              </a:tabLst>
              <a:defRPr lang="en-US" sz="102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 defTabSz="895350">
              <a:defRPr/>
            </a:pPr>
            <a:r>
              <a:rPr lang="en-US" sz="1020" dirty="0">
                <a:ea typeface="+mn-ea"/>
              </a:rPr>
              <a:t>Source(s):	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4751325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Sp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137160" y="39329"/>
            <a:ext cx="4457700" cy="242757"/>
          </a:xfrm>
        </p:spPr>
        <p:txBody>
          <a:bodyPr>
            <a:noAutofit/>
          </a:bodyPr>
          <a:lstStyle>
            <a:lvl1pPr>
              <a:defRPr kumimoji="0" lang="en-US" sz="1600" b="0" i="0" u="none" strike="noStrike" kern="1200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l" defTabSz="843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text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137160" y="6455154"/>
            <a:ext cx="5962304" cy="417593"/>
          </a:xfrm>
          <a:prstGeom prst="rect">
            <a:avLst/>
          </a:prstGeom>
        </p:spPr>
        <p:txBody>
          <a:bodyPr lIns="0" tIns="0" rIns="0" bIns="0" anchor="ctr"/>
          <a:lstStyle>
            <a:lvl1pPr marL="914400" indent="-914400" algn="l" defTabSz="913526">
              <a:spcBef>
                <a:spcPts val="0"/>
              </a:spcBef>
              <a:tabLst>
                <a:tab pos="796925" algn="r"/>
              </a:tabLst>
              <a:defRPr lang="en-US" sz="102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 defTabSz="895350">
              <a:defRPr/>
            </a:pPr>
            <a:r>
              <a:rPr lang="en-US" sz="1020" dirty="0">
                <a:ea typeface="+mn-ea"/>
              </a:rPr>
              <a:t>Source(s):	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9791334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0129" y="2558735"/>
            <a:ext cx="5359573" cy="492443"/>
          </a:xfrm>
          <a:prstGeom prst="rect">
            <a:avLst/>
          </a:prstGeom>
        </p:spPr>
        <p:txBody>
          <a:bodyPr anchor="b">
            <a:noAutofit/>
          </a:bodyPr>
          <a:lstStyle>
            <a:lvl1pPr algn="r">
              <a:defRPr sz="2400" b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500"/>
          <a:stretch/>
        </p:blipFill>
        <p:spPr>
          <a:xfrm>
            <a:off x="0" y="0"/>
            <a:ext cx="486918" cy="685800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</p:pic>
      <p:sp>
        <p:nvSpPr>
          <p:cNvPr id="7" name="TextBox 6"/>
          <p:cNvSpPr txBox="1"/>
          <p:nvPr/>
        </p:nvSpPr>
        <p:spPr>
          <a:xfrm rot="16200000">
            <a:off x="-1817354" y="4927934"/>
            <a:ext cx="3726782" cy="13335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750" dirty="0">
                <a:solidFill>
                  <a:srgbClr val="6D6E73"/>
                </a:solidFill>
              </a:rPr>
              <a:t>©2016 Green &amp; Healthy Homes Initiative. All rights reserved.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2" y="3051178"/>
            <a:ext cx="4457699" cy="246221"/>
          </a:xfrm>
        </p:spPr>
        <p:txBody>
          <a:bodyPr>
            <a:noAutofit/>
          </a:bodyPr>
          <a:lstStyle>
            <a:lvl1pPr algn="r"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1" y="5182810"/>
            <a:ext cx="4457699" cy="246221"/>
          </a:xfrm>
        </p:spPr>
        <p:txBody>
          <a:bodyPr>
            <a:noAutofit/>
          </a:bodyPr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486920" y="6146891"/>
            <a:ext cx="8542779" cy="253913"/>
          </a:xfrm>
        </p:spPr>
        <p:txBody>
          <a:bodyPr>
            <a:noAutofit/>
          </a:bodyPr>
          <a:lstStyle>
            <a:lvl1pPr algn="r">
              <a:defRPr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Description of project, disclaimer, or other long text item here if necessary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20" y="266778"/>
            <a:ext cx="5604331" cy="81308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500"/>
          <a:stretch/>
        </p:blipFill>
        <p:spPr>
          <a:xfrm>
            <a:off x="0" y="0"/>
            <a:ext cx="486918" cy="685800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</p:pic>
      <p:sp>
        <p:nvSpPr>
          <p:cNvPr id="15" name="TextBox 14"/>
          <p:cNvSpPr txBox="1"/>
          <p:nvPr/>
        </p:nvSpPr>
        <p:spPr>
          <a:xfrm rot="16200000">
            <a:off x="-1817354" y="4927934"/>
            <a:ext cx="3726782" cy="13335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750" dirty="0">
                <a:solidFill>
                  <a:srgbClr val="6D6E73"/>
                </a:solidFill>
              </a:rPr>
              <a:t>©2015 Green &amp; Healthy Homes Initiative. All rights reserved.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20" y="266778"/>
            <a:ext cx="5604331" cy="81308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500"/>
          <a:stretch/>
        </p:blipFill>
        <p:spPr>
          <a:xfrm>
            <a:off x="0" y="0"/>
            <a:ext cx="486918" cy="685800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</p:pic>
      <p:sp>
        <p:nvSpPr>
          <p:cNvPr id="18" name="TextBox 17"/>
          <p:cNvSpPr txBox="1"/>
          <p:nvPr/>
        </p:nvSpPr>
        <p:spPr>
          <a:xfrm rot="16200000">
            <a:off x="-1817354" y="4927934"/>
            <a:ext cx="3726782" cy="13335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750" dirty="0">
                <a:solidFill>
                  <a:srgbClr val="6D6E73"/>
                </a:solidFill>
              </a:rPr>
              <a:t>©2016 Green &amp; Healthy Homes Initiative. All rights reserved.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20" y="266778"/>
            <a:ext cx="5604331" cy="813084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500"/>
          <a:stretch/>
        </p:blipFill>
        <p:spPr>
          <a:xfrm>
            <a:off x="0" y="0"/>
            <a:ext cx="486918" cy="685800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</p:pic>
      <p:sp>
        <p:nvSpPr>
          <p:cNvPr id="21" name="TextBox 20"/>
          <p:cNvSpPr txBox="1"/>
          <p:nvPr userDrawn="1"/>
        </p:nvSpPr>
        <p:spPr>
          <a:xfrm rot="16200000">
            <a:off x="-1817354" y="4927934"/>
            <a:ext cx="3726782" cy="13335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750" dirty="0">
                <a:solidFill>
                  <a:srgbClr val="6D6E73"/>
                </a:solidFill>
              </a:rPr>
              <a:t>©2017 Green &amp; Healthy Homes Initiative. All rights reserved.</a:t>
            </a:r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20" y="266778"/>
            <a:ext cx="5604331" cy="813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90883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137161" y="6455158"/>
            <a:ext cx="7037270" cy="207207"/>
          </a:xfrm>
          <a:prstGeom prst="rect">
            <a:avLst/>
          </a:prstGeom>
        </p:spPr>
        <p:txBody>
          <a:bodyPr lIns="0" tIns="0" rIns="0" bIns="0" anchor="ctr"/>
          <a:lstStyle>
            <a:lvl1pPr marL="685800" indent="-685800" algn="l" defTabSz="895350">
              <a:spcBef>
                <a:spcPts val="0"/>
              </a:spcBef>
              <a:tabLst>
                <a:tab pos="597694" algn="r"/>
              </a:tabLst>
              <a:defRPr lang="en-US" sz="765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 defTabSz="895350">
              <a:defRPr/>
            </a:pPr>
            <a:r>
              <a:rPr lang="en-US" sz="765" dirty="0">
                <a:ea typeface="+mn-ea"/>
              </a:rPr>
              <a:t>Source(s):	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37162" y="316028"/>
            <a:ext cx="8896349" cy="29774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137160" y="39333"/>
            <a:ext cx="4457700" cy="242757"/>
          </a:xfrm>
        </p:spPr>
        <p:txBody>
          <a:bodyPr>
            <a:noAutofit/>
          </a:bodyPr>
          <a:lstStyle>
            <a:lvl1pPr>
              <a:defRPr kumimoji="0" lang="en-US" sz="1600" b="0" i="0" u="none" strike="noStrike" kern="1200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l" defTabSz="6329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text</a:t>
            </a:r>
          </a:p>
        </p:txBody>
      </p:sp>
      <p:sp>
        <p:nvSpPr>
          <p:cNvPr id="9" name="Rectangle 10"/>
          <p:cNvSpPr>
            <a:spLocks noGrp="1" noChangeArrowheads="1"/>
          </p:cNvSpPr>
          <p:nvPr>
            <p:ph idx="1"/>
          </p:nvPr>
        </p:nvSpPr>
        <p:spPr bwMode="auto">
          <a:xfrm>
            <a:off x="475989" y="1143000"/>
            <a:ext cx="8242126" cy="4990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Body text</a:t>
            </a:r>
          </a:p>
          <a:p>
            <a:pPr lvl="1"/>
            <a:r>
              <a:rPr lang="en-US" altLang="en-US" dirty="0"/>
              <a:t>First level</a:t>
            </a:r>
          </a:p>
          <a:p>
            <a:pPr lvl="2"/>
            <a:r>
              <a:rPr lang="en-US" altLang="en-US" dirty="0"/>
              <a:t>Second level</a:t>
            </a:r>
          </a:p>
          <a:p>
            <a:pPr marL="225425" lvl="2" indent="174625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en-US" dirty="0"/>
              <a:t>Third level</a:t>
            </a:r>
          </a:p>
          <a:p>
            <a:pPr marL="225425" lvl="2" indent="174625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en-US" dirty="0"/>
              <a:t>Quotation level</a:t>
            </a:r>
          </a:p>
        </p:txBody>
      </p:sp>
    </p:spTree>
    <p:extLst>
      <p:ext uri="{BB962C8B-B14F-4D97-AF65-F5344CB8AC3E}">
        <p14:creationId xmlns:p14="http://schemas.microsoft.com/office/powerpoint/2010/main" val="3551054481"/>
      </p:ext>
    </p:extLst>
  </p:cSld>
  <p:clrMapOvr>
    <a:masterClrMapping/>
  </p:clrMapOvr>
  <p:hf hdr="0" ft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p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2" y="316028"/>
            <a:ext cx="8896349" cy="29774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137160" y="39333"/>
            <a:ext cx="4457700" cy="242757"/>
          </a:xfrm>
        </p:spPr>
        <p:txBody>
          <a:bodyPr>
            <a:noAutofit/>
          </a:bodyPr>
          <a:lstStyle>
            <a:lvl1pPr>
              <a:defRPr kumimoji="0" lang="en-US" sz="1600" b="0" i="0" u="none" strike="noStrike" kern="1200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l" defTabSz="6329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text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137161" y="6455158"/>
            <a:ext cx="7037270" cy="417593"/>
          </a:xfrm>
          <a:prstGeom prst="rect">
            <a:avLst/>
          </a:prstGeom>
        </p:spPr>
        <p:txBody>
          <a:bodyPr lIns="0" tIns="0" rIns="0" bIns="0" anchor="ctr"/>
          <a:lstStyle>
            <a:lvl1pPr marL="685800" indent="-685800" algn="l" defTabSz="895350">
              <a:spcBef>
                <a:spcPts val="0"/>
              </a:spcBef>
              <a:tabLst>
                <a:tab pos="597694" algn="r"/>
              </a:tabLst>
              <a:defRPr lang="en-US" sz="765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 defTabSz="895350">
              <a:defRPr/>
            </a:pPr>
            <a:r>
              <a:rPr lang="en-US" sz="765" dirty="0">
                <a:ea typeface="+mn-ea"/>
              </a:rPr>
              <a:t>Source(s):	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idx="1"/>
          </p:nvPr>
        </p:nvSpPr>
        <p:spPr bwMode="auto">
          <a:xfrm>
            <a:off x="475989" y="1143000"/>
            <a:ext cx="8242126" cy="4990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Body text</a:t>
            </a:r>
          </a:p>
          <a:p>
            <a:pPr lvl="1"/>
            <a:r>
              <a:rPr lang="en-US" altLang="en-US" dirty="0"/>
              <a:t>First level</a:t>
            </a:r>
          </a:p>
          <a:p>
            <a:pPr lvl="2"/>
            <a:r>
              <a:rPr lang="en-US" altLang="en-US" dirty="0"/>
              <a:t>Second level</a:t>
            </a:r>
          </a:p>
          <a:p>
            <a:pPr marL="225425" lvl="2" indent="174625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en-US" dirty="0"/>
              <a:t>Third level</a:t>
            </a:r>
          </a:p>
          <a:p>
            <a:pPr marL="225425" lvl="2" indent="174625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en-US" dirty="0"/>
              <a:t>Quotation level</a:t>
            </a:r>
          </a:p>
        </p:txBody>
      </p:sp>
    </p:spTree>
    <p:extLst>
      <p:ext uri="{BB962C8B-B14F-4D97-AF65-F5344CB8AC3E}">
        <p14:creationId xmlns:p14="http://schemas.microsoft.com/office/powerpoint/2010/main" val="283812243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p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37162" y="316028"/>
            <a:ext cx="8896349" cy="29774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137160" y="39333"/>
            <a:ext cx="4457700" cy="242757"/>
          </a:xfrm>
        </p:spPr>
        <p:txBody>
          <a:bodyPr>
            <a:noAutofit/>
          </a:bodyPr>
          <a:lstStyle>
            <a:lvl1pPr>
              <a:defRPr kumimoji="0" lang="en-US" sz="1600" b="0" i="0" u="none" strike="noStrike" kern="1200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l" defTabSz="6329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text</a:t>
            </a:r>
          </a:p>
        </p:txBody>
      </p:sp>
      <p:sp>
        <p:nvSpPr>
          <p:cNvPr id="9" name="Rectangle 10"/>
          <p:cNvSpPr>
            <a:spLocks noGrp="1" noChangeArrowheads="1"/>
          </p:cNvSpPr>
          <p:nvPr>
            <p:ph idx="1"/>
          </p:nvPr>
        </p:nvSpPr>
        <p:spPr bwMode="auto">
          <a:xfrm>
            <a:off x="475989" y="1143000"/>
            <a:ext cx="8242126" cy="4990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Body text</a:t>
            </a:r>
          </a:p>
          <a:p>
            <a:pPr lvl="1"/>
            <a:r>
              <a:rPr lang="en-US" altLang="en-US" dirty="0"/>
              <a:t>First level</a:t>
            </a:r>
          </a:p>
          <a:p>
            <a:pPr lvl="2"/>
            <a:r>
              <a:rPr lang="en-US" altLang="en-US" dirty="0"/>
              <a:t>Second level</a:t>
            </a:r>
          </a:p>
          <a:p>
            <a:pPr marL="225425" lvl="2" indent="174625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en-US" dirty="0"/>
              <a:t>Third level</a:t>
            </a:r>
          </a:p>
          <a:p>
            <a:pPr marL="225425" lvl="2" indent="174625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en-US" dirty="0"/>
              <a:t>Quotation level</a:t>
            </a:r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137161" y="6455158"/>
            <a:ext cx="7037270" cy="207207"/>
          </a:xfrm>
          <a:prstGeom prst="rect">
            <a:avLst/>
          </a:prstGeom>
        </p:spPr>
        <p:txBody>
          <a:bodyPr lIns="0" tIns="0" rIns="0" bIns="0" anchor="ctr"/>
          <a:lstStyle>
            <a:lvl1pPr marL="685800" indent="-685800" algn="l" defTabSz="895350">
              <a:spcBef>
                <a:spcPts val="0"/>
              </a:spcBef>
              <a:tabLst>
                <a:tab pos="597694" algn="r"/>
              </a:tabLst>
              <a:defRPr lang="en-US" sz="765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 defTabSz="895350">
              <a:defRPr/>
            </a:pPr>
            <a:r>
              <a:rPr lang="en-US" sz="765" dirty="0">
                <a:ea typeface="+mn-ea"/>
              </a:rPr>
              <a:t>Source(s):	</a:t>
            </a:r>
          </a:p>
        </p:txBody>
      </p:sp>
    </p:spTree>
    <p:extLst>
      <p:ext uri="{BB962C8B-B14F-4D97-AF65-F5344CB8AC3E}">
        <p14:creationId xmlns:p14="http://schemas.microsoft.com/office/powerpoint/2010/main" val="2647790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Sp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137161" y="6455158"/>
            <a:ext cx="5962304" cy="417593"/>
          </a:xfrm>
          <a:prstGeom prst="rect">
            <a:avLst/>
          </a:prstGeom>
        </p:spPr>
        <p:txBody>
          <a:bodyPr lIns="0" tIns="0" rIns="0" bIns="0" anchor="ctr"/>
          <a:lstStyle>
            <a:lvl1pPr marL="685800" indent="-685800" algn="l" defTabSz="895350">
              <a:spcBef>
                <a:spcPts val="0"/>
              </a:spcBef>
              <a:tabLst>
                <a:tab pos="597694" algn="r"/>
              </a:tabLst>
              <a:defRPr lang="en-US" sz="765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 defTabSz="895350">
              <a:defRPr/>
            </a:pPr>
            <a:r>
              <a:rPr lang="en-US" sz="765" dirty="0">
                <a:ea typeface="+mn-ea"/>
              </a:rPr>
              <a:t>Source(s):	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37162" y="316028"/>
            <a:ext cx="8896349" cy="29774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137160" y="39333"/>
            <a:ext cx="4457700" cy="242757"/>
          </a:xfrm>
        </p:spPr>
        <p:txBody>
          <a:bodyPr>
            <a:noAutofit/>
          </a:bodyPr>
          <a:lstStyle>
            <a:lvl1pPr>
              <a:defRPr kumimoji="0" lang="en-US" sz="1600" b="0" i="0" u="none" strike="noStrike" kern="1200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l" defTabSz="6329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text</a:t>
            </a:r>
          </a:p>
        </p:txBody>
      </p:sp>
      <p:sp>
        <p:nvSpPr>
          <p:cNvPr id="9" name="Rectangle 10"/>
          <p:cNvSpPr>
            <a:spLocks noGrp="1" noChangeArrowheads="1"/>
          </p:cNvSpPr>
          <p:nvPr>
            <p:ph idx="1"/>
          </p:nvPr>
        </p:nvSpPr>
        <p:spPr bwMode="auto">
          <a:xfrm>
            <a:off x="475989" y="1143000"/>
            <a:ext cx="8242126" cy="4990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Body text</a:t>
            </a:r>
          </a:p>
          <a:p>
            <a:pPr lvl="1"/>
            <a:r>
              <a:rPr lang="en-US" altLang="en-US" dirty="0"/>
              <a:t>First level</a:t>
            </a:r>
          </a:p>
          <a:p>
            <a:pPr lvl="2"/>
            <a:r>
              <a:rPr lang="en-US" altLang="en-US" dirty="0"/>
              <a:t>Second level</a:t>
            </a:r>
          </a:p>
          <a:p>
            <a:pPr marL="225425" lvl="2" indent="174625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en-US" dirty="0"/>
              <a:t>Third level</a:t>
            </a:r>
          </a:p>
          <a:p>
            <a:pPr marL="225425" lvl="2" indent="174625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en-US" dirty="0"/>
              <a:t>Quotation level</a:t>
            </a:r>
          </a:p>
        </p:txBody>
      </p:sp>
    </p:spTree>
    <p:extLst>
      <p:ext uri="{BB962C8B-B14F-4D97-AF65-F5344CB8AC3E}">
        <p14:creationId xmlns:p14="http://schemas.microsoft.com/office/powerpoint/2010/main" val="263102119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Sp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37162" y="316028"/>
            <a:ext cx="8896349" cy="29774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137160" y="39333"/>
            <a:ext cx="4457700" cy="242757"/>
          </a:xfrm>
        </p:spPr>
        <p:txBody>
          <a:bodyPr>
            <a:noAutofit/>
          </a:bodyPr>
          <a:lstStyle>
            <a:lvl1pPr>
              <a:defRPr kumimoji="0" lang="en-US" sz="1600" b="0" i="0" u="none" strike="noStrike" kern="1200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l" defTabSz="6329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text</a:t>
            </a:r>
          </a:p>
        </p:txBody>
      </p:sp>
      <p:sp>
        <p:nvSpPr>
          <p:cNvPr id="9" name="Rectangle 10"/>
          <p:cNvSpPr>
            <a:spLocks noGrp="1" noChangeArrowheads="1"/>
          </p:cNvSpPr>
          <p:nvPr>
            <p:ph idx="1"/>
          </p:nvPr>
        </p:nvSpPr>
        <p:spPr bwMode="auto">
          <a:xfrm>
            <a:off x="475989" y="1143000"/>
            <a:ext cx="8242126" cy="4990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Body text</a:t>
            </a:r>
          </a:p>
          <a:p>
            <a:pPr lvl="1"/>
            <a:r>
              <a:rPr lang="en-US" altLang="en-US" dirty="0"/>
              <a:t>First level</a:t>
            </a:r>
          </a:p>
          <a:p>
            <a:pPr lvl="2"/>
            <a:r>
              <a:rPr lang="en-US" altLang="en-US" dirty="0"/>
              <a:t>Second level</a:t>
            </a:r>
          </a:p>
          <a:p>
            <a:pPr marL="225425" lvl="2" indent="174625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en-US" dirty="0"/>
              <a:t>Third level</a:t>
            </a:r>
          </a:p>
          <a:p>
            <a:pPr marL="225425" lvl="2" indent="174625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en-US" dirty="0"/>
              <a:t>Quotation level</a:t>
            </a:r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137161" y="6455158"/>
            <a:ext cx="7037270" cy="207207"/>
          </a:xfrm>
          <a:prstGeom prst="rect">
            <a:avLst/>
          </a:prstGeom>
        </p:spPr>
        <p:txBody>
          <a:bodyPr lIns="0" tIns="0" rIns="0" bIns="0" anchor="ctr"/>
          <a:lstStyle>
            <a:lvl1pPr marL="685800" indent="-685800" algn="l" defTabSz="895350">
              <a:spcBef>
                <a:spcPts val="0"/>
              </a:spcBef>
              <a:tabLst>
                <a:tab pos="597694" algn="r"/>
              </a:tabLst>
              <a:defRPr lang="en-US" sz="765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 defTabSz="895350">
              <a:defRPr/>
            </a:pPr>
            <a:r>
              <a:rPr lang="en-US" sz="765" dirty="0">
                <a:ea typeface="+mn-ea"/>
              </a:rPr>
              <a:t>Source(s):	</a:t>
            </a:r>
          </a:p>
        </p:txBody>
      </p:sp>
    </p:spTree>
    <p:extLst>
      <p:ext uri="{BB962C8B-B14F-4D97-AF65-F5344CB8AC3E}">
        <p14:creationId xmlns:p14="http://schemas.microsoft.com/office/powerpoint/2010/main" val="1610533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Sp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137161" y="6455159"/>
            <a:ext cx="5962304" cy="402842"/>
          </a:xfrm>
          <a:prstGeom prst="rect">
            <a:avLst/>
          </a:prstGeom>
        </p:spPr>
        <p:txBody>
          <a:bodyPr lIns="0" tIns="0" rIns="0" bIns="0" anchor="ctr"/>
          <a:lstStyle>
            <a:lvl1pPr marL="685800" indent="-685800" algn="l" defTabSz="895350">
              <a:spcBef>
                <a:spcPts val="0"/>
              </a:spcBef>
              <a:tabLst>
                <a:tab pos="597694" algn="r"/>
              </a:tabLst>
              <a:defRPr lang="en-US" sz="765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 defTabSz="895350">
              <a:defRPr/>
            </a:pPr>
            <a:r>
              <a:rPr lang="en-US" sz="765" dirty="0">
                <a:ea typeface="+mn-ea"/>
              </a:rPr>
              <a:t>Source(s):	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37162" y="316028"/>
            <a:ext cx="8896349" cy="29774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137160" y="39333"/>
            <a:ext cx="4457700" cy="242757"/>
          </a:xfrm>
        </p:spPr>
        <p:txBody>
          <a:bodyPr>
            <a:noAutofit/>
          </a:bodyPr>
          <a:lstStyle>
            <a:lvl1pPr>
              <a:defRPr kumimoji="0" lang="en-US" sz="1600" b="0" i="0" u="none" strike="noStrike" kern="1200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l" defTabSz="6329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text</a:t>
            </a:r>
          </a:p>
        </p:txBody>
      </p:sp>
      <p:sp>
        <p:nvSpPr>
          <p:cNvPr id="9" name="Rectangle 10"/>
          <p:cNvSpPr>
            <a:spLocks noGrp="1" noChangeArrowheads="1"/>
          </p:cNvSpPr>
          <p:nvPr>
            <p:ph idx="1"/>
          </p:nvPr>
        </p:nvSpPr>
        <p:spPr bwMode="auto">
          <a:xfrm>
            <a:off x="475989" y="1143000"/>
            <a:ext cx="8242126" cy="4990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Body text</a:t>
            </a:r>
          </a:p>
          <a:p>
            <a:pPr lvl="1"/>
            <a:r>
              <a:rPr lang="en-US" altLang="en-US" dirty="0"/>
              <a:t>First level</a:t>
            </a:r>
          </a:p>
          <a:p>
            <a:pPr lvl="2"/>
            <a:r>
              <a:rPr lang="en-US" altLang="en-US" dirty="0"/>
              <a:t>Second level</a:t>
            </a:r>
          </a:p>
          <a:p>
            <a:pPr marL="225425" lvl="2" indent="174625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en-US" dirty="0"/>
              <a:t>Third level</a:t>
            </a:r>
          </a:p>
          <a:p>
            <a:pPr marL="225425" lvl="2" indent="174625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en-US" dirty="0"/>
              <a:t>Quotation level</a:t>
            </a:r>
          </a:p>
        </p:txBody>
      </p:sp>
    </p:spTree>
    <p:extLst>
      <p:ext uri="{BB962C8B-B14F-4D97-AF65-F5344CB8AC3E}">
        <p14:creationId xmlns:p14="http://schemas.microsoft.com/office/powerpoint/2010/main" val="204376497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Sp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37162" y="316028"/>
            <a:ext cx="8896349" cy="29774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137160" y="39333"/>
            <a:ext cx="4457700" cy="242757"/>
          </a:xfrm>
        </p:spPr>
        <p:txBody>
          <a:bodyPr>
            <a:noAutofit/>
          </a:bodyPr>
          <a:lstStyle>
            <a:lvl1pPr>
              <a:defRPr kumimoji="0" lang="en-US" sz="1600" b="0" i="0" u="none" strike="noStrike" kern="1200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l" defTabSz="6329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text</a:t>
            </a:r>
          </a:p>
        </p:txBody>
      </p:sp>
      <p:sp>
        <p:nvSpPr>
          <p:cNvPr id="9" name="Rectangle 10"/>
          <p:cNvSpPr>
            <a:spLocks noGrp="1" noChangeArrowheads="1"/>
          </p:cNvSpPr>
          <p:nvPr>
            <p:ph idx="1"/>
          </p:nvPr>
        </p:nvSpPr>
        <p:spPr bwMode="auto">
          <a:xfrm>
            <a:off x="475989" y="1143000"/>
            <a:ext cx="8242126" cy="4990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Body text</a:t>
            </a:r>
          </a:p>
          <a:p>
            <a:pPr lvl="1"/>
            <a:r>
              <a:rPr lang="en-US" altLang="en-US" dirty="0"/>
              <a:t>First level</a:t>
            </a:r>
          </a:p>
          <a:p>
            <a:pPr lvl="2"/>
            <a:r>
              <a:rPr lang="en-US" altLang="en-US" dirty="0"/>
              <a:t>Second level</a:t>
            </a:r>
          </a:p>
          <a:p>
            <a:pPr marL="225425" lvl="2" indent="174625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en-US" dirty="0"/>
              <a:t>Third level</a:t>
            </a:r>
          </a:p>
          <a:p>
            <a:pPr marL="225425" lvl="2" indent="174625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en-US" dirty="0"/>
              <a:t>Quotation level</a:t>
            </a:r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137161" y="6455158"/>
            <a:ext cx="7037270" cy="207207"/>
          </a:xfrm>
          <a:prstGeom prst="rect">
            <a:avLst/>
          </a:prstGeom>
        </p:spPr>
        <p:txBody>
          <a:bodyPr lIns="0" tIns="0" rIns="0" bIns="0" anchor="ctr"/>
          <a:lstStyle>
            <a:lvl1pPr marL="685800" indent="-685800" algn="l" defTabSz="895350">
              <a:spcBef>
                <a:spcPts val="0"/>
              </a:spcBef>
              <a:tabLst>
                <a:tab pos="597694" algn="r"/>
              </a:tabLst>
              <a:defRPr lang="en-US" sz="765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 defTabSz="895350">
              <a:defRPr/>
            </a:pPr>
            <a:r>
              <a:rPr lang="en-US" sz="765" dirty="0">
                <a:ea typeface="+mn-ea"/>
              </a:rPr>
              <a:t>Source(s):	</a:t>
            </a:r>
          </a:p>
        </p:txBody>
      </p:sp>
    </p:spTree>
    <p:extLst>
      <p:ext uri="{BB962C8B-B14F-4D97-AF65-F5344CB8AC3E}">
        <p14:creationId xmlns:p14="http://schemas.microsoft.com/office/powerpoint/2010/main" val="255256069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Sp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37162" y="316028"/>
            <a:ext cx="8896349" cy="29774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137160" y="39333"/>
            <a:ext cx="4457700" cy="242757"/>
          </a:xfrm>
        </p:spPr>
        <p:txBody>
          <a:bodyPr>
            <a:noAutofit/>
          </a:bodyPr>
          <a:lstStyle>
            <a:lvl1pPr>
              <a:defRPr kumimoji="0" lang="en-US" sz="1600" b="0" i="0" u="none" strike="noStrike" kern="1200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l" defTabSz="6329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text</a:t>
            </a:r>
          </a:p>
        </p:txBody>
      </p:sp>
      <p:sp>
        <p:nvSpPr>
          <p:cNvPr id="9" name="Rectangle 10"/>
          <p:cNvSpPr>
            <a:spLocks noGrp="1" noChangeArrowheads="1"/>
          </p:cNvSpPr>
          <p:nvPr>
            <p:ph idx="1"/>
          </p:nvPr>
        </p:nvSpPr>
        <p:spPr bwMode="auto">
          <a:xfrm>
            <a:off x="475989" y="1143000"/>
            <a:ext cx="8242126" cy="4990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Body text</a:t>
            </a:r>
          </a:p>
          <a:p>
            <a:pPr lvl="1"/>
            <a:r>
              <a:rPr lang="en-US" altLang="en-US" dirty="0"/>
              <a:t>First level</a:t>
            </a:r>
          </a:p>
          <a:p>
            <a:pPr lvl="2"/>
            <a:r>
              <a:rPr lang="en-US" altLang="en-US" dirty="0"/>
              <a:t>Second level</a:t>
            </a:r>
          </a:p>
          <a:p>
            <a:pPr marL="225425" lvl="2" indent="174625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en-US" dirty="0"/>
              <a:t>Third level</a:t>
            </a:r>
          </a:p>
          <a:p>
            <a:pPr marL="225425" lvl="2" indent="174625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en-US" dirty="0"/>
              <a:t>Quotation level</a:t>
            </a:r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137161" y="6455158"/>
            <a:ext cx="7037270" cy="207207"/>
          </a:xfrm>
          <a:prstGeom prst="rect">
            <a:avLst/>
          </a:prstGeom>
        </p:spPr>
        <p:txBody>
          <a:bodyPr lIns="0" tIns="0" rIns="0" bIns="0" anchor="ctr"/>
          <a:lstStyle>
            <a:lvl1pPr marL="685800" indent="-685800" algn="l" defTabSz="895350">
              <a:spcBef>
                <a:spcPts val="0"/>
              </a:spcBef>
              <a:tabLst>
                <a:tab pos="597694" algn="r"/>
              </a:tabLst>
              <a:defRPr lang="en-US" sz="765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 defTabSz="895350">
              <a:defRPr/>
            </a:pPr>
            <a:r>
              <a:rPr lang="en-US" sz="765" dirty="0">
                <a:ea typeface="+mn-ea"/>
              </a:rPr>
              <a:t>Source(s):	</a:t>
            </a:r>
          </a:p>
        </p:txBody>
      </p:sp>
    </p:spTree>
    <p:extLst>
      <p:ext uri="{BB962C8B-B14F-4D97-AF65-F5344CB8AC3E}">
        <p14:creationId xmlns:p14="http://schemas.microsoft.com/office/powerpoint/2010/main" val="51403030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Sp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37162" y="316028"/>
            <a:ext cx="8896349" cy="29774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137160" y="39333"/>
            <a:ext cx="4457700" cy="242757"/>
          </a:xfrm>
        </p:spPr>
        <p:txBody>
          <a:bodyPr>
            <a:noAutofit/>
          </a:bodyPr>
          <a:lstStyle>
            <a:lvl1pPr>
              <a:defRPr kumimoji="0" lang="en-US" sz="1600" b="0" i="0" u="none" strike="noStrike" kern="1200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l" defTabSz="6329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text</a:t>
            </a:r>
          </a:p>
        </p:txBody>
      </p:sp>
      <p:sp>
        <p:nvSpPr>
          <p:cNvPr id="9" name="Rectangle 10"/>
          <p:cNvSpPr>
            <a:spLocks noGrp="1" noChangeArrowheads="1"/>
          </p:cNvSpPr>
          <p:nvPr>
            <p:ph idx="1"/>
          </p:nvPr>
        </p:nvSpPr>
        <p:spPr bwMode="auto">
          <a:xfrm>
            <a:off x="475989" y="1143000"/>
            <a:ext cx="8242126" cy="4990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Body text</a:t>
            </a:r>
          </a:p>
          <a:p>
            <a:pPr lvl="1"/>
            <a:r>
              <a:rPr lang="en-US" altLang="en-US" dirty="0"/>
              <a:t>First level</a:t>
            </a:r>
          </a:p>
          <a:p>
            <a:pPr lvl="2"/>
            <a:r>
              <a:rPr lang="en-US" altLang="en-US" dirty="0"/>
              <a:t>Second level</a:t>
            </a:r>
          </a:p>
          <a:p>
            <a:pPr marL="225425" lvl="2" indent="174625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en-US" dirty="0"/>
              <a:t>Third level</a:t>
            </a:r>
          </a:p>
          <a:p>
            <a:pPr marL="225425" lvl="2" indent="174625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en-US" dirty="0"/>
              <a:t>Quotation level</a:t>
            </a:r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137161" y="6455158"/>
            <a:ext cx="7037270" cy="207207"/>
          </a:xfrm>
          <a:prstGeom prst="rect">
            <a:avLst/>
          </a:prstGeom>
        </p:spPr>
        <p:txBody>
          <a:bodyPr lIns="0" tIns="0" rIns="0" bIns="0" anchor="ctr"/>
          <a:lstStyle>
            <a:lvl1pPr marL="685800" indent="-685800" algn="l" defTabSz="895350">
              <a:spcBef>
                <a:spcPts val="0"/>
              </a:spcBef>
              <a:tabLst>
                <a:tab pos="597694" algn="r"/>
              </a:tabLst>
              <a:defRPr lang="en-US" sz="765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 defTabSz="895350">
              <a:defRPr/>
            </a:pPr>
            <a:r>
              <a:rPr lang="en-US" sz="765" dirty="0">
                <a:ea typeface="+mn-ea"/>
              </a:rPr>
              <a:t>Source(s):	</a:t>
            </a:r>
          </a:p>
        </p:txBody>
      </p:sp>
    </p:spTree>
    <p:extLst>
      <p:ext uri="{BB962C8B-B14F-4D97-AF65-F5344CB8AC3E}">
        <p14:creationId xmlns:p14="http://schemas.microsoft.com/office/powerpoint/2010/main" val="13853531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Sp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37162" y="316028"/>
            <a:ext cx="8896349" cy="29774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137160" y="39333"/>
            <a:ext cx="4457700" cy="242757"/>
          </a:xfrm>
        </p:spPr>
        <p:txBody>
          <a:bodyPr>
            <a:noAutofit/>
          </a:bodyPr>
          <a:lstStyle>
            <a:lvl1pPr>
              <a:defRPr kumimoji="0" lang="en-US" sz="1600" b="0" i="0" u="none" strike="noStrike" kern="1200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l" defTabSz="6329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text</a:t>
            </a:r>
          </a:p>
        </p:txBody>
      </p:sp>
      <p:sp>
        <p:nvSpPr>
          <p:cNvPr id="9" name="Rectangle 10"/>
          <p:cNvSpPr>
            <a:spLocks noGrp="1" noChangeArrowheads="1"/>
          </p:cNvSpPr>
          <p:nvPr>
            <p:ph idx="1"/>
          </p:nvPr>
        </p:nvSpPr>
        <p:spPr bwMode="auto">
          <a:xfrm>
            <a:off x="475989" y="1143000"/>
            <a:ext cx="8242126" cy="4990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Body text</a:t>
            </a:r>
          </a:p>
          <a:p>
            <a:pPr lvl="1"/>
            <a:r>
              <a:rPr lang="en-US" altLang="en-US" dirty="0"/>
              <a:t>First level</a:t>
            </a:r>
          </a:p>
          <a:p>
            <a:pPr lvl="2"/>
            <a:r>
              <a:rPr lang="en-US" altLang="en-US" dirty="0"/>
              <a:t>Second level</a:t>
            </a:r>
          </a:p>
          <a:p>
            <a:pPr marL="225425" lvl="2" indent="174625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en-US" dirty="0"/>
              <a:t>Third level</a:t>
            </a:r>
          </a:p>
          <a:p>
            <a:pPr marL="225425" lvl="2" indent="174625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en-US" dirty="0"/>
              <a:t>Quotation level</a:t>
            </a:r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137161" y="6455158"/>
            <a:ext cx="7037270" cy="207207"/>
          </a:xfrm>
          <a:prstGeom prst="rect">
            <a:avLst/>
          </a:prstGeom>
        </p:spPr>
        <p:txBody>
          <a:bodyPr lIns="0" tIns="0" rIns="0" bIns="0" anchor="ctr"/>
          <a:lstStyle>
            <a:lvl1pPr marL="685800" indent="-685800" algn="l" defTabSz="895350">
              <a:spcBef>
                <a:spcPts val="0"/>
              </a:spcBef>
              <a:tabLst>
                <a:tab pos="597694" algn="r"/>
              </a:tabLst>
              <a:defRPr lang="en-US" sz="765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 defTabSz="895350">
              <a:defRPr/>
            </a:pPr>
            <a:r>
              <a:rPr lang="en-US" sz="765" dirty="0">
                <a:ea typeface="+mn-ea"/>
              </a:rPr>
              <a:t>Source(s):	</a:t>
            </a:r>
          </a:p>
        </p:txBody>
      </p:sp>
    </p:spTree>
    <p:extLst>
      <p:ext uri="{BB962C8B-B14F-4D97-AF65-F5344CB8AC3E}">
        <p14:creationId xmlns:p14="http://schemas.microsoft.com/office/powerpoint/2010/main" val="272563999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Sp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137160" y="39329"/>
            <a:ext cx="4457700" cy="242757"/>
          </a:xfrm>
        </p:spPr>
        <p:txBody>
          <a:bodyPr>
            <a:noAutofit/>
          </a:bodyPr>
          <a:lstStyle>
            <a:lvl1pPr>
              <a:defRPr kumimoji="0" lang="en-US" sz="1600" b="0" i="0" u="none" strike="noStrike" kern="1200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l" defTabSz="843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text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137160" y="6455154"/>
            <a:ext cx="5962304" cy="417593"/>
          </a:xfrm>
          <a:prstGeom prst="rect">
            <a:avLst/>
          </a:prstGeom>
        </p:spPr>
        <p:txBody>
          <a:bodyPr lIns="0" tIns="0" rIns="0" bIns="0" anchor="ctr"/>
          <a:lstStyle>
            <a:lvl1pPr marL="914400" indent="-914400" algn="l" defTabSz="913526">
              <a:spcBef>
                <a:spcPts val="0"/>
              </a:spcBef>
              <a:tabLst>
                <a:tab pos="796925" algn="r"/>
              </a:tabLst>
              <a:defRPr lang="en-US" sz="102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 defTabSz="895350">
              <a:defRPr/>
            </a:pPr>
            <a:r>
              <a:rPr lang="en-US" sz="1020" dirty="0">
                <a:ea typeface="+mn-ea"/>
              </a:rPr>
              <a:t>Source(s):	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3350" y="341078"/>
            <a:ext cx="8896349" cy="2923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79091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Sp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37162" y="316028"/>
            <a:ext cx="8896349" cy="29774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137160" y="39333"/>
            <a:ext cx="4457700" cy="242757"/>
          </a:xfrm>
        </p:spPr>
        <p:txBody>
          <a:bodyPr>
            <a:noAutofit/>
          </a:bodyPr>
          <a:lstStyle>
            <a:lvl1pPr>
              <a:defRPr kumimoji="0" lang="en-US" sz="1600" b="0" i="0" u="none" strike="noStrike" kern="1200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l" defTabSz="6329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text</a:t>
            </a:r>
          </a:p>
        </p:txBody>
      </p:sp>
      <p:sp>
        <p:nvSpPr>
          <p:cNvPr id="9" name="Rectangle 10"/>
          <p:cNvSpPr>
            <a:spLocks noGrp="1" noChangeArrowheads="1"/>
          </p:cNvSpPr>
          <p:nvPr>
            <p:ph idx="1"/>
          </p:nvPr>
        </p:nvSpPr>
        <p:spPr bwMode="auto">
          <a:xfrm>
            <a:off x="475989" y="1143000"/>
            <a:ext cx="8242126" cy="4990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Body text</a:t>
            </a:r>
          </a:p>
          <a:p>
            <a:pPr lvl="1"/>
            <a:r>
              <a:rPr lang="en-US" altLang="en-US" dirty="0"/>
              <a:t>First level</a:t>
            </a:r>
          </a:p>
          <a:p>
            <a:pPr lvl="2"/>
            <a:r>
              <a:rPr lang="en-US" altLang="en-US" dirty="0"/>
              <a:t>Second level</a:t>
            </a:r>
          </a:p>
          <a:p>
            <a:pPr marL="225425" lvl="2" indent="174625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en-US" dirty="0"/>
              <a:t>Third level</a:t>
            </a:r>
          </a:p>
          <a:p>
            <a:pPr marL="225425" lvl="2" indent="174625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en-US" dirty="0"/>
              <a:t>Quotation level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E7D3025E-6778-41E9-B2EE-0039269BFB5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37161" y="6455159"/>
            <a:ext cx="5962304" cy="402842"/>
          </a:xfrm>
          <a:prstGeom prst="rect">
            <a:avLst/>
          </a:prstGeom>
        </p:spPr>
        <p:txBody>
          <a:bodyPr lIns="0" tIns="0" rIns="0" bIns="0" anchor="ctr"/>
          <a:lstStyle>
            <a:lvl1pPr marL="685800" indent="-685800" algn="l" defTabSz="895350">
              <a:spcBef>
                <a:spcPts val="0"/>
              </a:spcBef>
              <a:tabLst>
                <a:tab pos="597694" algn="r"/>
              </a:tabLst>
              <a:defRPr lang="en-US" sz="765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 defTabSz="895350">
              <a:defRPr/>
            </a:pPr>
            <a:r>
              <a:rPr lang="en-US" sz="765" dirty="0">
                <a:ea typeface="+mn-ea"/>
              </a:rPr>
              <a:t>Source(s):	</a:t>
            </a:r>
          </a:p>
        </p:txBody>
      </p:sp>
    </p:spTree>
    <p:extLst>
      <p:ext uri="{BB962C8B-B14F-4D97-AF65-F5344CB8AC3E}">
        <p14:creationId xmlns:p14="http://schemas.microsoft.com/office/powerpoint/2010/main" val="3366510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Sp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37162" y="316028"/>
            <a:ext cx="8896349" cy="29774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137160" y="39333"/>
            <a:ext cx="4457700" cy="242757"/>
          </a:xfrm>
        </p:spPr>
        <p:txBody>
          <a:bodyPr>
            <a:noAutofit/>
          </a:bodyPr>
          <a:lstStyle>
            <a:lvl1pPr>
              <a:defRPr kumimoji="0" lang="en-US" sz="1600" b="0" i="0" u="none" strike="noStrike" kern="1200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l" defTabSz="6329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text</a:t>
            </a:r>
          </a:p>
        </p:txBody>
      </p:sp>
      <p:sp>
        <p:nvSpPr>
          <p:cNvPr id="9" name="Rectangle 10"/>
          <p:cNvSpPr>
            <a:spLocks noGrp="1" noChangeArrowheads="1"/>
          </p:cNvSpPr>
          <p:nvPr>
            <p:ph idx="1"/>
          </p:nvPr>
        </p:nvSpPr>
        <p:spPr bwMode="auto">
          <a:xfrm>
            <a:off x="475989" y="1143000"/>
            <a:ext cx="8242126" cy="4990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Body text</a:t>
            </a:r>
          </a:p>
          <a:p>
            <a:pPr lvl="1"/>
            <a:r>
              <a:rPr lang="en-US" altLang="en-US" dirty="0"/>
              <a:t>First level</a:t>
            </a:r>
          </a:p>
          <a:p>
            <a:pPr lvl="2"/>
            <a:r>
              <a:rPr lang="en-US" altLang="en-US" dirty="0"/>
              <a:t>Second level</a:t>
            </a:r>
          </a:p>
          <a:p>
            <a:pPr marL="225425" lvl="2" indent="174625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en-US" dirty="0"/>
              <a:t>Third level</a:t>
            </a:r>
          </a:p>
          <a:p>
            <a:pPr marL="225425" lvl="2" indent="174625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en-US" dirty="0"/>
              <a:t>Quotation level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83666A7F-D3E4-48B9-8614-D1CABE173C9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37161" y="6455159"/>
            <a:ext cx="5962304" cy="402842"/>
          </a:xfrm>
          <a:prstGeom prst="rect">
            <a:avLst/>
          </a:prstGeom>
        </p:spPr>
        <p:txBody>
          <a:bodyPr lIns="0" tIns="0" rIns="0" bIns="0" anchor="ctr"/>
          <a:lstStyle>
            <a:lvl1pPr marL="685800" indent="-685800" algn="l" defTabSz="895350">
              <a:spcBef>
                <a:spcPts val="0"/>
              </a:spcBef>
              <a:tabLst>
                <a:tab pos="597694" algn="r"/>
              </a:tabLst>
              <a:defRPr lang="en-US" sz="765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 defTabSz="895350">
              <a:defRPr/>
            </a:pPr>
            <a:r>
              <a:rPr lang="en-US" sz="765" dirty="0">
                <a:ea typeface="+mn-ea"/>
              </a:rPr>
              <a:t>Source(s):	</a:t>
            </a:r>
          </a:p>
        </p:txBody>
      </p:sp>
    </p:spTree>
    <p:extLst>
      <p:ext uri="{BB962C8B-B14F-4D97-AF65-F5344CB8AC3E}">
        <p14:creationId xmlns:p14="http://schemas.microsoft.com/office/powerpoint/2010/main" val="4282343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Sp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37162" y="316028"/>
            <a:ext cx="8896349" cy="29774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137160" y="39333"/>
            <a:ext cx="4457700" cy="242757"/>
          </a:xfrm>
        </p:spPr>
        <p:txBody>
          <a:bodyPr>
            <a:noAutofit/>
          </a:bodyPr>
          <a:lstStyle>
            <a:lvl1pPr>
              <a:defRPr kumimoji="0" lang="en-US" sz="1600" b="0" i="0" u="none" strike="noStrike" kern="1200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l" defTabSz="6329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text</a:t>
            </a:r>
          </a:p>
        </p:txBody>
      </p:sp>
      <p:sp>
        <p:nvSpPr>
          <p:cNvPr id="9" name="Rectangle 10"/>
          <p:cNvSpPr>
            <a:spLocks noGrp="1" noChangeArrowheads="1"/>
          </p:cNvSpPr>
          <p:nvPr>
            <p:ph idx="1"/>
          </p:nvPr>
        </p:nvSpPr>
        <p:spPr bwMode="auto">
          <a:xfrm>
            <a:off x="475989" y="1143000"/>
            <a:ext cx="8242126" cy="4990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Body text</a:t>
            </a:r>
          </a:p>
          <a:p>
            <a:pPr lvl="1"/>
            <a:r>
              <a:rPr lang="en-US" altLang="en-US" dirty="0"/>
              <a:t>First level</a:t>
            </a:r>
          </a:p>
          <a:p>
            <a:pPr lvl="2"/>
            <a:r>
              <a:rPr lang="en-US" altLang="en-US" dirty="0"/>
              <a:t>Second level</a:t>
            </a:r>
          </a:p>
          <a:p>
            <a:pPr marL="225425" lvl="2" indent="174625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en-US" dirty="0"/>
              <a:t>Third level</a:t>
            </a:r>
          </a:p>
          <a:p>
            <a:pPr marL="225425" lvl="2" indent="174625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en-US" dirty="0"/>
              <a:t>Quotation level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CD3DF256-4803-46CC-8521-3E1F1683CDA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37161" y="6455159"/>
            <a:ext cx="5962304" cy="402842"/>
          </a:xfrm>
          <a:prstGeom prst="rect">
            <a:avLst/>
          </a:prstGeom>
        </p:spPr>
        <p:txBody>
          <a:bodyPr lIns="0" tIns="0" rIns="0" bIns="0" anchor="ctr"/>
          <a:lstStyle>
            <a:lvl1pPr marL="685800" indent="-685800" algn="l" defTabSz="895350">
              <a:spcBef>
                <a:spcPts val="0"/>
              </a:spcBef>
              <a:tabLst>
                <a:tab pos="597694" algn="r"/>
              </a:tabLst>
              <a:defRPr lang="en-US" sz="765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 defTabSz="895350">
              <a:defRPr/>
            </a:pPr>
            <a:r>
              <a:rPr lang="en-US" sz="765" dirty="0">
                <a:ea typeface="+mn-ea"/>
              </a:rPr>
              <a:t>Source(s):	</a:t>
            </a:r>
          </a:p>
        </p:txBody>
      </p:sp>
    </p:spTree>
    <p:extLst>
      <p:ext uri="{BB962C8B-B14F-4D97-AF65-F5344CB8AC3E}">
        <p14:creationId xmlns:p14="http://schemas.microsoft.com/office/powerpoint/2010/main" val="2688441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Sp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37162" y="316028"/>
            <a:ext cx="8896349" cy="29774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137160" y="39333"/>
            <a:ext cx="4457700" cy="242757"/>
          </a:xfrm>
        </p:spPr>
        <p:txBody>
          <a:bodyPr>
            <a:noAutofit/>
          </a:bodyPr>
          <a:lstStyle>
            <a:lvl1pPr>
              <a:defRPr kumimoji="0" lang="en-US" sz="1600" b="0" i="0" u="none" strike="noStrike" kern="1200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l" defTabSz="6329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add text</a:t>
            </a:r>
          </a:p>
        </p:txBody>
      </p:sp>
      <p:sp>
        <p:nvSpPr>
          <p:cNvPr id="9" name="Rectangle 10"/>
          <p:cNvSpPr>
            <a:spLocks noGrp="1" noChangeArrowheads="1"/>
          </p:cNvSpPr>
          <p:nvPr>
            <p:ph idx="1"/>
          </p:nvPr>
        </p:nvSpPr>
        <p:spPr bwMode="auto">
          <a:xfrm>
            <a:off x="475989" y="1143000"/>
            <a:ext cx="8242126" cy="4990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Body text</a:t>
            </a:r>
          </a:p>
          <a:p>
            <a:pPr lvl="1"/>
            <a:r>
              <a:rPr lang="en-US" altLang="en-US" dirty="0"/>
              <a:t>First level</a:t>
            </a:r>
          </a:p>
          <a:p>
            <a:pPr lvl="2"/>
            <a:r>
              <a:rPr lang="en-US" altLang="en-US" dirty="0"/>
              <a:t>Second level</a:t>
            </a:r>
          </a:p>
          <a:p>
            <a:pPr marL="225425" lvl="2" indent="174625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en-US" dirty="0"/>
              <a:t>Third level</a:t>
            </a:r>
          </a:p>
          <a:p>
            <a:pPr marL="225425" lvl="2" indent="174625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en-US" dirty="0"/>
              <a:t>Quotation level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0714A5A6-B0D8-4E48-978E-10D9349CA9C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37161" y="6455159"/>
            <a:ext cx="5962304" cy="402842"/>
          </a:xfrm>
          <a:prstGeom prst="rect">
            <a:avLst/>
          </a:prstGeom>
        </p:spPr>
        <p:txBody>
          <a:bodyPr lIns="0" tIns="0" rIns="0" bIns="0" anchor="ctr"/>
          <a:lstStyle>
            <a:lvl1pPr marL="685800" indent="-685800" algn="l" defTabSz="895350">
              <a:spcBef>
                <a:spcPts val="0"/>
              </a:spcBef>
              <a:tabLst>
                <a:tab pos="597694" algn="r"/>
              </a:tabLst>
              <a:defRPr lang="en-US" sz="765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 defTabSz="895350">
              <a:defRPr/>
            </a:pPr>
            <a:r>
              <a:rPr lang="en-US" sz="765" dirty="0">
                <a:ea typeface="+mn-ea"/>
              </a:rPr>
              <a:t>Source(s):	</a:t>
            </a:r>
          </a:p>
        </p:txBody>
      </p:sp>
    </p:spTree>
    <p:extLst>
      <p:ext uri="{BB962C8B-B14F-4D97-AF65-F5344CB8AC3E}">
        <p14:creationId xmlns:p14="http://schemas.microsoft.com/office/powerpoint/2010/main" val="4199196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3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Relationship Id="rId14" Type="http://schemas.openxmlformats.org/officeDocument/2006/relationships/slideLayout" Target="../slideLayouts/slideLayout3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39.xml"/><Relationship Id="rId9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6.xml"/><Relationship Id="rId7" Type="http://schemas.openxmlformats.org/officeDocument/2006/relationships/slideLayout" Target="../slideLayouts/slideLayout50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slideLayout" Target="../slideLayouts/slideLayout54.xml"/><Relationship Id="rId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53.xml"/><Relationship Id="rId4" Type="http://schemas.openxmlformats.org/officeDocument/2006/relationships/slideLayout" Target="../slideLayouts/slideLayout47.xml"/><Relationship Id="rId9" Type="http://schemas.openxmlformats.org/officeDocument/2006/relationships/slideLayout" Target="../slideLayouts/slideLayout5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0" y="6454996"/>
            <a:ext cx="9144000" cy="420624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lg" len="lg"/>
            <a:tailEnd type="none" w="lg" len="lg"/>
          </a:ln>
          <a:effectLst/>
          <a:extLst/>
        </p:spPr>
        <p:txBody>
          <a:bodyPr vert="horz" wrap="none" lIns="68580" tIns="6858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050" b="1">
              <a:solidFill>
                <a:srgbClr val="6E6F7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92267" y="6542198"/>
            <a:ext cx="2337435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defRPr/>
            </a:pPr>
            <a:r>
              <a:rPr lang="en-US" sz="1200" dirty="0">
                <a:solidFill>
                  <a:srgbClr val="FFFFFF"/>
                </a:solidFill>
              </a:rPr>
              <a:t>www.ghhi.org | </a:t>
            </a:r>
            <a:fld id="{F6D3C7E6-DA35-4021-9CBF-F22EA8410130}" type="slidenum">
              <a:rPr lang="en-US" sz="1200">
                <a:solidFill>
                  <a:srgbClr val="FFFFFF"/>
                </a:solidFill>
              </a:rPr>
              <a:pPr algn="r">
                <a:defRPr/>
              </a:pPr>
              <a:t>‹#›</a:t>
            </a:fld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27926" y="6783291"/>
            <a:ext cx="3501775" cy="92333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/>
            <a:r>
              <a:rPr lang="en-US" sz="600" dirty="0">
                <a:solidFill>
                  <a:srgbClr val="6D6E73"/>
                </a:solidFill>
              </a:rPr>
              <a:t>©2016 Green &amp; Healthy Homes Initiative. All rights reserved.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5989" y="1143000"/>
            <a:ext cx="8242126" cy="4990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Body text</a:t>
            </a:r>
          </a:p>
          <a:p>
            <a:pPr lvl="1"/>
            <a:r>
              <a:rPr lang="en-US" altLang="en-US" dirty="0"/>
              <a:t>First level</a:t>
            </a:r>
          </a:p>
          <a:p>
            <a:pPr lvl="2"/>
            <a:r>
              <a:rPr lang="en-US" altLang="en-US" dirty="0"/>
              <a:t>Second level</a:t>
            </a:r>
          </a:p>
          <a:p>
            <a:pPr marL="225425" lvl="2" indent="174625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en-US" dirty="0"/>
              <a:t>Third level</a:t>
            </a:r>
          </a:p>
          <a:p>
            <a:pPr marL="225425" lvl="2" indent="174625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en-US" dirty="0"/>
              <a:t>Quotation level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6444" y="49161"/>
            <a:ext cx="1673257" cy="242758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auto">
          <a:xfrm>
            <a:off x="0" y="6454996"/>
            <a:ext cx="9144000" cy="420624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lg" len="lg"/>
            <a:tailEnd type="none" w="lg" len="lg"/>
          </a:ln>
          <a:effectLst/>
          <a:extLst/>
        </p:spPr>
        <p:txBody>
          <a:bodyPr vert="horz" wrap="none" lIns="68580" tIns="6858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050" b="1">
              <a:solidFill>
                <a:srgbClr val="6E6F7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92267" y="6542198"/>
            <a:ext cx="2337435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defRPr/>
            </a:pPr>
            <a:r>
              <a:rPr lang="en-US" sz="1200" dirty="0">
                <a:solidFill>
                  <a:srgbClr val="FFFFFF"/>
                </a:solidFill>
              </a:rPr>
              <a:t>www.ghhi.org | </a:t>
            </a:r>
            <a:fld id="{F6D3C7E6-DA35-4021-9CBF-F22EA8410130}" type="slidenum">
              <a:rPr lang="en-US" sz="1200">
                <a:solidFill>
                  <a:srgbClr val="FFFFFF"/>
                </a:solidFill>
              </a:rPr>
              <a:pPr algn="r">
                <a:defRPr/>
              </a:pPr>
              <a:t>‹#›</a:t>
            </a:fld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27926" y="6783291"/>
            <a:ext cx="3501775" cy="92333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/>
            <a:r>
              <a:rPr lang="en-US" sz="600" dirty="0">
                <a:solidFill>
                  <a:srgbClr val="6D6E73"/>
                </a:solidFill>
              </a:rPr>
              <a:t>©2015 Green &amp; Healthy Homes Initiative. All rights reserved.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0" y="6454996"/>
            <a:ext cx="9144000" cy="420624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lg" len="lg"/>
            <a:tailEnd type="none" w="lg" len="lg"/>
          </a:ln>
          <a:effectLst/>
          <a:extLst/>
        </p:spPr>
        <p:txBody>
          <a:bodyPr vert="horz" wrap="none" lIns="68580" tIns="6858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050" b="1">
              <a:solidFill>
                <a:srgbClr val="6E6F7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92267" y="6542198"/>
            <a:ext cx="2337435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defRPr/>
            </a:pPr>
            <a:r>
              <a:rPr lang="en-US" sz="1200" dirty="0">
                <a:solidFill>
                  <a:srgbClr val="FFFFFF"/>
                </a:solidFill>
              </a:rPr>
              <a:t>www.ghhi.org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527926" y="6783291"/>
            <a:ext cx="3501775" cy="92333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/>
            <a:r>
              <a:rPr lang="en-US" sz="600" dirty="0">
                <a:solidFill>
                  <a:srgbClr val="6D6E73"/>
                </a:solidFill>
              </a:rPr>
              <a:t>©201 Green &amp; Healthy Homes Initiative. All rights reserved.</a:t>
            </a: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6444" y="49161"/>
            <a:ext cx="1673257" cy="242758"/>
          </a:xfrm>
          <a:prstGeom prst="rect">
            <a:avLst/>
          </a:prstGeom>
        </p:spPr>
      </p:pic>
      <p:sp>
        <p:nvSpPr>
          <p:cNvPr id="19" name="Rectangle 18"/>
          <p:cNvSpPr/>
          <p:nvPr userDrawn="1"/>
        </p:nvSpPr>
        <p:spPr bwMode="auto">
          <a:xfrm>
            <a:off x="0" y="6454996"/>
            <a:ext cx="9144000" cy="420624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lg" len="lg"/>
            <a:tailEnd type="none" w="lg" len="lg"/>
          </a:ln>
          <a:effectLst/>
          <a:extLst/>
        </p:spPr>
        <p:txBody>
          <a:bodyPr vert="horz" wrap="none" lIns="68580" tIns="6858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050" b="1">
              <a:solidFill>
                <a:srgbClr val="6E6F71"/>
              </a:solidFill>
            </a:endParaRPr>
          </a:p>
        </p:txBody>
      </p:sp>
      <p:sp>
        <p:nvSpPr>
          <p:cNvPr id="20" name="TextBox 19"/>
          <p:cNvSpPr txBox="1"/>
          <p:nvPr userDrawn="1"/>
        </p:nvSpPr>
        <p:spPr>
          <a:xfrm>
            <a:off x="6199835" y="6542198"/>
            <a:ext cx="2829867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defRPr/>
            </a:pPr>
            <a:r>
              <a:rPr lang="en-US" sz="1200" dirty="0">
                <a:solidFill>
                  <a:srgbClr val="FFFFFF"/>
                </a:solidFill>
              </a:rPr>
              <a:t>www.ghhi.org | </a:t>
            </a:r>
            <a:fld id="{7B3AD9A0-D51F-4946-895A-F64CA6318440}" type="slidenum">
              <a:rPr lang="en-US" sz="1200">
                <a:solidFill>
                  <a:srgbClr val="FFFFFF"/>
                </a:solidFill>
              </a:rPr>
              <a:pPr algn="r">
                <a:defRPr/>
              </a:pPr>
              <a:t>‹#›</a:t>
            </a:fld>
            <a:endParaRPr lang="en-US" sz="1200" dirty="0">
              <a:solidFill>
                <a:srgbClr val="FFFFFF"/>
              </a:solidFill>
            </a:endParaRPr>
          </a:p>
          <a:p>
            <a:pPr algn="r">
              <a:defRPr/>
            </a:pPr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21" name="TextBox 20"/>
          <p:cNvSpPr txBox="1"/>
          <p:nvPr userDrawn="1"/>
        </p:nvSpPr>
        <p:spPr>
          <a:xfrm>
            <a:off x="7081116" y="6765667"/>
            <a:ext cx="2062884" cy="92333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r>
              <a:rPr lang="en-US" sz="600" dirty="0">
                <a:solidFill>
                  <a:srgbClr val="6D6E73"/>
                </a:solidFill>
              </a:rPr>
              <a:t>©2019 Green &amp; Healthy Homes Initiative. All rights reserved.</a:t>
            </a:r>
          </a:p>
        </p:txBody>
      </p:sp>
      <p:sp>
        <p:nvSpPr>
          <p:cNvPr id="18" name="Title 1"/>
          <p:cNvSpPr txBox="1">
            <a:spLocks/>
          </p:cNvSpPr>
          <p:nvPr userDrawn="1"/>
        </p:nvSpPr>
        <p:spPr>
          <a:xfrm>
            <a:off x="137162" y="316028"/>
            <a:ext cx="8896349" cy="297747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0" lang="en-US" altLang="en-US" sz="2000" b="1" i="0" u="none" strike="noStrike" kern="1200" cap="none" spc="0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661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661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661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661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316531" algn="l" rtl="0" eaLnBrk="1" fontAlgn="base" hangingPunct="1">
              <a:spcBef>
                <a:spcPct val="0"/>
              </a:spcBef>
              <a:spcAft>
                <a:spcPct val="0"/>
              </a:spcAft>
              <a:defRPr sz="1661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633062" algn="l" rtl="0" eaLnBrk="1" fontAlgn="base" hangingPunct="1">
              <a:spcBef>
                <a:spcPct val="0"/>
              </a:spcBef>
              <a:spcAft>
                <a:spcPct val="0"/>
              </a:spcAft>
              <a:defRPr sz="1661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949593" algn="l" rtl="0" eaLnBrk="1" fontAlgn="base" hangingPunct="1">
              <a:spcBef>
                <a:spcPct val="0"/>
              </a:spcBef>
              <a:spcAft>
                <a:spcPct val="0"/>
              </a:spcAft>
              <a:defRPr sz="1661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266124" algn="l" rtl="0" eaLnBrk="1" fontAlgn="base" hangingPunct="1">
              <a:spcBef>
                <a:spcPct val="0"/>
              </a:spcBef>
              <a:spcAft>
                <a:spcPct val="0"/>
              </a:spcAft>
              <a:defRPr sz="1661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549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70" r:id="rId9"/>
    <p:sldLayoutId id="2147483671" r:id="rId10"/>
    <p:sldLayoutId id="2147483737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0" lang="en-US" altLang="en-US" sz="2000" b="1" i="0" u="none" strike="noStrike" kern="1200" cap="none" spc="0" normalizeH="0" baseline="0" dirty="0" smtClean="0">
          <a:ln>
            <a:noFill/>
          </a:ln>
          <a:solidFill>
            <a:schemeClr val="tx2"/>
          </a:solidFill>
          <a:effectLst/>
          <a:uLnTx/>
          <a:uFillTx/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661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661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661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661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316531" algn="l" rtl="0" eaLnBrk="1" fontAlgn="base" hangingPunct="1">
        <a:spcBef>
          <a:spcPct val="0"/>
        </a:spcBef>
        <a:spcAft>
          <a:spcPct val="0"/>
        </a:spcAft>
        <a:defRPr sz="1661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633062" algn="l" rtl="0" eaLnBrk="1" fontAlgn="base" hangingPunct="1">
        <a:spcBef>
          <a:spcPct val="0"/>
        </a:spcBef>
        <a:spcAft>
          <a:spcPct val="0"/>
        </a:spcAft>
        <a:defRPr sz="1661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949593" algn="l" rtl="0" eaLnBrk="1" fontAlgn="base" hangingPunct="1">
        <a:spcBef>
          <a:spcPct val="0"/>
        </a:spcBef>
        <a:spcAft>
          <a:spcPct val="0"/>
        </a:spcAft>
        <a:defRPr sz="1661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266124" algn="l" rtl="0" eaLnBrk="1" fontAlgn="base" hangingPunct="1">
        <a:spcBef>
          <a:spcPct val="0"/>
        </a:spcBef>
        <a:spcAft>
          <a:spcPct val="0"/>
        </a:spcAft>
        <a:defRPr sz="1661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algn="l" rtl="0" eaLnBrk="1" fontAlgn="base" hangingPunct="1">
        <a:spcBef>
          <a:spcPts val="0"/>
        </a:spcBef>
        <a:spcAft>
          <a:spcPts val="1200"/>
        </a:spcAft>
        <a:defRPr sz="1600" b="0" kern="1200">
          <a:solidFill>
            <a:schemeClr val="tx2"/>
          </a:solidFill>
          <a:latin typeface="+mn-lt"/>
          <a:ea typeface="+mn-ea"/>
          <a:cs typeface="+mn-cs"/>
        </a:defRPr>
      </a:lvl1pPr>
      <a:lvl2pPr marL="400050" indent="-174625" algn="l" rtl="0" eaLnBrk="1" fontAlgn="base" hangingPunct="1"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1600" b="0" kern="1200">
          <a:solidFill>
            <a:schemeClr val="tx2"/>
          </a:solidFill>
          <a:latin typeface="+mn-lt"/>
          <a:ea typeface="+mn-ea"/>
          <a:cs typeface="+mn-cs"/>
        </a:defRPr>
      </a:lvl2pPr>
      <a:lvl3pPr marL="627063" indent="-163513" algn="l" rtl="0" eaLnBrk="1" fontAlgn="base" hangingPunct="1"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lang="en-US" altLang="en-US" sz="1600" b="0" kern="1200" dirty="0">
          <a:solidFill>
            <a:schemeClr val="tx2"/>
          </a:solidFill>
          <a:latin typeface="+mn-lt"/>
          <a:ea typeface="+mn-ea"/>
          <a:cs typeface="+mn-cs"/>
        </a:defRPr>
      </a:lvl3pPr>
      <a:lvl4pPr marL="225425" indent="174625" algn="l" rtl="0" eaLnBrk="1" fontAlgn="base" hangingPunct="1">
        <a:spcBef>
          <a:spcPts val="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1600" b="0" kern="1200">
          <a:solidFill>
            <a:schemeClr val="tx2"/>
          </a:solidFill>
          <a:latin typeface="+mn-lt"/>
          <a:ea typeface="+mn-ea"/>
          <a:cs typeface="+mn-cs"/>
        </a:defRPr>
      </a:lvl4pPr>
      <a:lvl5pPr marL="225425" indent="174625" algn="l" rtl="0" eaLnBrk="1" fontAlgn="base" hangingPunct="1">
        <a:spcBef>
          <a:spcPts val="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1600" b="0" kern="1200">
          <a:solidFill>
            <a:schemeClr val="tx2"/>
          </a:solidFill>
          <a:latin typeface="+mn-lt"/>
          <a:ea typeface="+mn-ea"/>
          <a:cs typeface="+mn-cs"/>
        </a:defRPr>
      </a:lvl5pPr>
      <a:lvl6pPr marL="1740920" indent="-158266" algn="l" defTabSz="633062" rtl="0" eaLnBrk="1" latinLnBrk="0" hangingPunct="1">
        <a:lnSpc>
          <a:spcPct val="90000"/>
        </a:lnSpc>
        <a:spcBef>
          <a:spcPts val="347"/>
        </a:spcBef>
        <a:buFont typeface="Arial" panose="020B0604020202020204" pitchFamily="34" charset="0"/>
        <a:buChar char="•"/>
        <a:defRPr sz="1247" kern="1200">
          <a:solidFill>
            <a:schemeClr val="tx1"/>
          </a:solidFill>
          <a:latin typeface="+mn-lt"/>
          <a:ea typeface="+mn-ea"/>
          <a:cs typeface="+mn-cs"/>
        </a:defRPr>
      </a:lvl6pPr>
      <a:lvl7pPr marL="2057452" indent="-158266" algn="l" defTabSz="633062" rtl="0" eaLnBrk="1" latinLnBrk="0" hangingPunct="1">
        <a:lnSpc>
          <a:spcPct val="90000"/>
        </a:lnSpc>
        <a:spcBef>
          <a:spcPts val="347"/>
        </a:spcBef>
        <a:buFont typeface="Arial" panose="020B0604020202020204" pitchFamily="34" charset="0"/>
        <a:buChar char="•"/>
        <a:defRPr sz="1247" kern="1200">
          <a:solidFill>
            <a:schemeClr val="tx1"/>
          </a:solidFill>
          <a:latin typeface="+mn-lt"/>
          <a:ea typeface="+mn-ea"/>
          <a:cs typeface="+mn-cs"/>
        </a:defRPr>
      </a:lvl7pPr>
      <a:lvl8pPr marL="2373983" indent="-158266" algn="l" defTabSz="633062" rtl="0" eaLnBrk="1" latinLnBrk="0" hangingPunct="1">
        <a:lnSpc>
          <a:spcPct val="90000"/>
        </a:lnSpc>
        <a:spcBef>
          <a:spcPts val="347"/>
        </a:spcBef>
        <a:buFont typeface="Arial" panose="020B0604020202020204" pitchFamily="34" charset="0"/>
        <a:buChar char="•"/>
        <a:defRPr sz="1247" kern="1200">
          <a:solidFill>
            <a:schemeClr val="tx1"/>
          </a:solidFill>
          <a:latin typeface="+mn-lt"/>
          <a:ea typeface="+mn-ea"/>
          <a:cs typeface="+mn-cs"/>
        </a:defRPr>
      </a:lvl8pPr>
      <a:lvl9pPr marL="2690513" indent="-158266" algn="l" defTabSz="633062" rtl="0" eaLnBrk="1" latinLnBrk="0" hangingPunct="1">
        <a:lnSpc>
          <a:spcPct val="90000"/>
        </a:lnSpc>
        <a:spcBef>
          <a:spcPts val="347"/>
        </a:spcBef>
        <a:buFont typeface="Arial" panose="020B0604020202020204" pitchFamily="34" charset="0"/>
        <a:buChar char="•"/>
        <a:defRPr sz="124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33062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1pPr>
      <a:lvl2pPr marL="316531" algn="l" defTabSz="633062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2pPr>
      <a:lvl3pPr marL="633062" algn="l" defTabSz="633062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3pPr>
      <a:lvl4pPr marL="949593" algn="l" defTabSz="633062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4pPr>
      <a:lvl5pPr marL="1266124" algn="l" defTabSz="633062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5pPr>
      <a:lvl6pPr marL="1582655" algn="l" defTabSz="633062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6pPr>
      <a:lvl7pPr marL="1899186" algn="l" defTabSz="633062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7pPr>
      <a:lvl8pPr marL="2215717" algn="l" defTabSz="633062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8pPr>
      <a:lvl9pPr marL="2532248" algn="l" defTabSz="633062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160" userDrawn="1">
          <p15:clr>
            <a:srgbClr val="F26B43"/>
          </p15:clr>
        </p15:guide>
        <p15:guide id="2" pos="54" userDrawn="1">
          <p15:clr>
            <a:srgbClr val="F26B43"/>
          </p15:clr>
        </p15:guide>
        <p15:guide id="3" pos="4266" userDrawn="1">
          <p15:clr>
            <a:srgbClr val="F26B43"/>
          </p15:clr>
        </p15:guide>
        <p15:guide id="4" orient="horz" pos="720" userDrawn="1">
          <p15:clr>
            <a:srgbClr val="F26B43"/>
          </p15:clr>
        </p15:guide>
        <p15:guide id="5" orient="horz" pos="4032" userDrawn="1">
          <p15:clr>
            <a:srgbClr val="F26B43"/>
          </p15:clr>
        </p15:guide>
        <p15:guide id="6" orient="horz" pos="1296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0" y="6454996"/>
            <a:ext cx="9144000" cy="420624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lg" len="lg"/>
            <a:tailEnd type="none" w="lg" len="lg"/>
          </a:ln>
          <a:effectLst/>
          <a:extLst/>
        </p:spPr>
        <p:txBody>
          <a:bodyPr vert="horz" wrap="none" lIns="91440" tIns="9144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 b="1">
              <a:solidFill>
                <a:srgbClr val="6E6F7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92265" y="6542197"/>
            <a:ext cx="233743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defRPr/>
            </a:pPr>
            <a:r>
              <a:rPr lang="en-US" sz="1600" dirty="0">
                <a:solidFill>
                  <a:srgbClr val="FFFFFF"/>
                </a:solidFill>
              </a:rPr>
              <a:t>www.ghhi.org | </a:t>
            </a:r>
            <a:fld id="{F6D3C7E6-DA35-4021-9CBF-F22EA8410130}" type="slidenum">
              <a:rPr lang="en-US" sz="1600">
                <a:solidFill>
                  <a:srgbClr val="FFFFFF"/>
                </a:solidFill>
              </a:rPr>
              <a:pPr algn="r">
                <a:defRPr/>
              </a:pPr>
              <a:t>‹#›</a:t>
            </a:fld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27924" y="6752509"/>
            <a:ext cx="3501775" cy="123111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/>
            <a:r>
              <a:rPr lang="en-US" sz="800" dirty="0">
                <a:solidFill>
                  <a:srgbClr val="6D6E73"/>
                </a:solidFill>
              </a:rPr>
              <a:t>©2016 Green &amp; Healthy Homes Initiative. All rights reserved.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3350" y="341078"/>
            <a:ext cx="8896349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en-US" altLang="en-US" dirty="0"/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3350" y="1143000"/>
            <a:ext cx="8896349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Body text</a:t>
            </a:r>
          </a:p>
          <a:p>
            <a:pPr lvl="1"/>
            <a:r>
              <a:rPr lang="en-US" altLang="en-US" dirty="0"/>
              <a:t>First level</a:t>
            </a:r>
          </a:p>
          <a:p>
            <a:pPr lvl="2"/>
            <a:r>
              <a:rPr lang="en-US" altLang="en-US" dirty="0"/>
              <a:t>Second level</a:t>
            </a:r>
          </a:p>
          <a:p>
            <a:pPr lvl="3"/>
            <a:r>
              <a:rPr lang="en-US" altLang="en-US" dirty="0"/>
              <a:t>Third level</a:t>
            </a:r>
          </a:p>
          <a:p>
            <a:pPr lvl="4"/>
            <a:r>
              <a:rPr lang="en-US" altLang="en-US" dirty="0"/>
              <a:t>Quotation level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6442" y="49161"/>
            <a:ext cx="1673257" cy="242758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auto">
          <a:xfrm>
            <a:off x="0" y="6454996"/>
            <a:ext cx="9144000" cy="420624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lg" len="lg"/>
            <a:tailEnd type="none" w="lg" len="lg"/>
          </a:ln>
          <a:effectLst/>
          <a:extLst/>
        </p:spPr>
        <p:txBody>
          <a:bodyPr vert="horz" wrap="none" lIns="91440" tIns="9144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 b="1">
              <a:solidFill>
                <a:srgbClr val="6E6F7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92265" y="6542197"/>
            <a:ext cx="233743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defRPr/>
            </a:pPr>
            <a:r>
              <a:rPr lang="en-US" sz="1600" dirty="0">
                <a:solidFill>
                  <a:srgbClr val="FFFFFF"/>
                </a:solidFill>
              </a:rPr>
              <a:t>www.ghhi.org | </a:t>
            </a:r>
            <a:fld id="{F6D3C7E6-DA35-4021-9CBF-F22EA8410130}" type="slidenum">
              <a:rPr lang="en-US" sz="1600">
                <a:solidFill>
                  <a:srgbClr val="FFFFFF"/>
                </a:solidFill>
              </a:rPr>
              <a:pPr algn="r">
                <a:defRPr/>
              </a:pPr>
              <a:t>‹#›</a:t>
            </a:fld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27924" y="6752509"/>
            <a:ext cx="3501775" cy="123111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/>
            <a:r>
              <a:rPr lang="en-US" sz="800" dirty="0">
                <a:solidFill>
                  <a:srgbClr val="6D6E73"/>
                </a:solidFill>
              </a:rPr>
              <a:t>©2015 Green &amp; Healthy Homes Initiative. All rights reserved.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0" y="6454996"/>
            <a:ext cx="9144000" cy="420624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lg" len="lg"/>
            <a:tailEnd type="none" w="lg" len="lg"/>
          </a:ln>
          <a:effectLst/>
          <a:extLst/>
        </p:spPr>
        <p:txBody>
          <a:bodyPr vert="horz" wrap="none" lIns="91440" tIns="9144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 b="1">
              <a:solidFill>
                <a:srgbClr val="6E6F7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92265" y="6542197"/>
            <a:ext cx="233743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defRPr/>
            </a:pPr>
            <a:r>
              <a:rPr lang="en-US" sz="1600" dirty="0">
                <a:solidFill>
                  <a:srgbClr val="FFFFFF"/>
                </a:solidFill>
              </a:rPr>
              <a:t>www.ghhi.org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527924" y="6752509"/>
            <a:ext cx="3501775" cy="123111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/>
            <a:r>
              <a:rPr lang="en-US" sz="800" dirty="0">
                <a:solidFill>
                  <a:srgbClr val="6D6E73"/>
                </a:solidFill>
              </a:rPr>
              <a:t>©201 Green &amp; Healthy Homes Initiative. All rights reserved.</a:t>
            </a: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6442" y="49161"/>
            <a:ext cx="1673257" cy="242758"/>
          </a:xfrm>
          <a:prstGeom prst="rect">
            <a:avLst/>
          </a:prstGeom>
        </p:spPr>
      </p:pic>
      <p:sp>
        <p:nvSpPr>
          <p:cNvPr id="19" name="Rectangle 18"/>
          <p:cNvSpPr/>
          <p:nvPr userDrawn="1"/>
        </p:nvSpPr>
        <p:spPr bwMode="auto">
          <a:xfrm>
            <a:off x="0" y="6454996"/>
            <a:ext cx="9144000" cy="420624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lg" len="lg"/>
            <a:tailEnd type="none" w="lg" len="lg"/>
          </a:ln>
          <a:effectLst/>
          <a:extLst/>
        </p:spPr>
        <p:txBody>
          <a:bodyPr vert="horz" wrap="none" lIns="91440" tIns="9144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 b="1">
              <a:solidFill>
                <a:srgbClr val="6E6F71"/>
              </a:solidFill>
            </a:endParaRPr>
          </a:p>
        </p:txBody>
      </p:sp>
      <p:sp>
        <p:nvSpPr>
          <p:cNvPr id="20" name="TextBox 19"/>
          <p:cNvSpPr txBox="1"/>
          <p:nvPr userDrawn="1"/>
        </p:nvSpPr>
        <p:spPr>
          <a:xfrm>
            <a:off x="6692265" y="6542197"/>
            <a:ext cx="233743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defRPr/>
            </a:pPr>
            <a:r>
              <a:rPr lang="en-US" sz="1600" dirty="0">
                <a:solidFill>
                  <a:srgbClr val="FFFFFF"/>
                </a:solidFill>
              </a:rPr>
              <a:t>www.ghhi.org</a:t>
            </a:r>
          </a:p>
        </p:txBody>
      </p:sp>
      <p:sp>
        <p:nvSpPr>
          <p:cNvPr id="21" name="TextBox 20"/>
          <p:cNvSpPr txBox="1"/>
          <p:nvPr userDrawn="1"/>
        </p:nvSpPr>
        <p:spPr>
          <a:xfrm>
            <a:off x="6387691" y="6756658"/>
            <a:ext cx="3501775" cy="123111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r>
              <a:rPr lang="en-US" sz="800" dirty="0">
                <a:solidFill>
                  <a:srgbClr val="6D6E73"/>
                </a:solidFill>
              </a:rPr>
              <a:t>©2019 Green &amp; Healthy Homes Initiative.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439807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93" r:id="rId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0" lang="en-US" altLang="en-US" sz="1900" b="1" i="0" u="none" strike="noStrike" kern="1200" cap="none" spc="0" normalizeH="0" baseline="0" dirty="0" smtClean="0">
          <a:ln>
            <a:noFill/>
          </a:ln>
          <a:solidFill>
            <a:schemeClr val="tx2"/>
          </a:solidFill>
          <a:effectLst/>
          <a:uLnTx/>
          <a:uFillTx/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215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215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215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215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22041" algn="l" rtl="0" eaLnBrk="1" fontAlgn="base" hangingPunct="1">
        <a:spcBef>
          <a:spcPct val="0"/>
        </a:spcBef>
        <a:spcAft>
          <a:spcPct val="0"/>
        </a:spcAft>
        <a:defRPr sz="2215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844083" algn="l" rtl="0" eaLnBrk="1" fontAlgn="base" hangingPunct="1">
        <a:spcBef>
          <a:spcPct val="0"/>
        </a:spcBef>
        <a:spcAft>
          <a:spcPct val="0"/>
        </a:spcAft>
        <a:defRPr sz="2215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266124" algn="l" rtl="0" eaLnBrk="1" fontAlgn="base" hangingPunct="1">
        <a:spcBef>
          <a:spcPct val="0"/>
        </a:spcBef>
        <a:spcAft>
          <a:spcPct val="0"/>
        </a:spcAft>
        <a:defRPr sz="2215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688165" algn="l" rtl="0" eaLnBrk="1" fontAlgn="base" hangingPunct="1">
        <a:spcBef>
          <a:spcPct val="0"/>
        </a:spcBef>
        <a:spcAft>
          <a:spcPct val="0"/>
        </a:spcAft>
        <a:defRPr sz="2215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algn="l" rtl="0" eaLnBrk="1" fontAlgn="base" hangingPunct="1">
        <a:spcBef>
          <a:spcPts val="0"/>
        </a:spcBef>
        <a:spcAft>
          <a:spcPct val="0"/>
        </a:spcAft>
        <a:defRPr sz="1600" b="0" kern="1200">
          <a:solidFill>
            <a:schemeClr val="tx2"/>
          </a:solidFill>
          <a:latin typeface="+mn-lt"/>
          <a:ea typeface="+mn-ea"/>
          <a:cs typeface="+mn-cs"/>
        </a:defRPr>
      </a:lvl1pPr>
      <a:lvl2pPr marL="119063" indent="-119063" algn="l" rtl="0" eaLnBrk="1" fontAlgn="base" hangingPunct="1">
        <a:spcBef>
          <a:spcPts val="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1600" b="0" kern="1200">
          <a:solidFill>
            <a:schemeClr val="tx2"/>
          </a:solidFill>
          <a:latin typeface="+mn-lt"/>
          <a:ea typeface="+mn-ea"/>
          <a:cs typeface="+mn-cs"/>
        </a:defRPr>
      </a:lvl2pPr>
      <a:lvl3pPr marL="228600" indent="-109538" algn="l" rtl="0" eaLnBrk="1" fontAlgn="base" hangingPunct="1">
        <a:spcBef>
          <a:spcPts val="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1600" b="0" kern="1200">
          <a:solidFill>
            <a:schemeClr val="tx2"/>
          </a:solidFill>
          <a:latin typeface="+mn-lt"/>
          <a:ea typeface="+mn-ea"/>
          <a:cs typeface="+mn-cs"/>
        </a:defRPr>
      </a:lvl3pPr>
      <a:lvl4pPr marL="347663" indent="-119063" algn="l" rtl="0" eaLnBrk="1" fontAlgn="base" hangingPunct="1">
        <a:spcBef>
          <a:spcPts val="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1600" b="0" kern="1200">
          <a:solidFill>
            <a:schemeClr val="tx2"/>
          </a:solidFill>
          <a:latin typeface="+mn-lt"/>
          <a:ea typeface="+mn-ea"/>
          <a:cs typeface="+mn-cs"/>
        </a:defRPr>
      </a:lvl4pPr>
      <a:lvl5pPr marL="457200" indent="-109538" algn="l" rtl="0" eaLnBrk="1" fontAlgn="base" hangingPunct="1">
        <a:spcBef>
          <a:spcPts val="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1600" b="0" kern="1200">
          <a:solidFill>
            <a:schemeClr val="tx2"/>
          </a:solidFill>
          <a:latin typeface="+mn-lt"/>
          <a:ea typeface="+mn-ea"/>
          <a:cs typeface="+mn-cs"/>
        </a:defRPr>
      </a:lvl5pPr>
      <a:lvl6pPr marL="2321227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0">
          <p15:clr>
            <a:srgbClr val="F26B43"/>
          </p15:clr>
        </p15:guide>
        <p15:guide id="2" pos="72">
          <p15:clr>
            <a:srgbClr val="F26B43"/>
          </p15:clr>
        </p15:guide>
        <p15:guide id="3" pos="5688">
          <p15:clr>
            <a:srgbClr val="F26B43"/>
          </p15:clr>
        </p15:guide>
        <p15:guide id="4" orient="horz" pos="720">
          <p15:clr>
            <a:srgbClr val="F26B43"/>
          </p15:clr>
        </p15:guide>
        <p15:guide id="5" orient="horz" pos="4032">
          <p15:clr>
            <a:srgbClr val="F26B43"/>
          </p15:clr>
        </p15:guide>
        <p15:guide id="6" orient="horz" pos="1296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0" y="6454996"/>
            <a:ext cx="9144000" cy="420624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lg" len="lg"/>
            <a:tailEnd type="none" w="lg" len="lg"/>
          </a:ln>
          <a:effectLst/>
          <a:extLst/>
        </p:spPr>
        <p:txBody>
          <a:bodyPr vert="horz" wrap="none" lIns="91440" tIns="9144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 b="1">
              <a:solidFill>
                <a:srgbClr val="6E6F7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92265" y="6542197"/>
            <a:ext cx="233743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defRPr/>
            </a:pPr>
            <a:r>
              <a:rPr lang="en-US" sz="1600" dirty="0">
                <a:solidFill>
                  <a:srgbClr val="FFFFFF"/>
                </a:solidFill>
              </a:rPr>
              <a:t>www.ghhi.org | </a:t>
            </a:r>
            <a:fld id="{F6D3C7E6-DA35-4021-9CBF-F22EA8410130}" type="slidenum">
              <a:rPr lang="en-US" sz="1600">
                <a:solidFill>
                  <a:srgbClr val="FFFFFF"/>
                </a:solidFill>
              </a:rPr>
              <a:pPr algn="r">
                <a:defRPr/>
              </a:pPr>
              <a:t>‹#›</a:t>
            </a:fld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27924" y="6752509"/>
            <a:ext cx="3501775" cy="123111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/>
            <a:r>
              <a:rPr lang="en-US" sz="800" dirty="0">
                <a:solidFill>
                  <a:srgbClr val="6D6E73"/>
                </a:solidFill>
              </a:rPr>
              <a:t>©2016 Green &amp; Healthy Homes Initiative. All rights reserved.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3350" y="341078"/>
            <a:ext cx="8896349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en-US" altLang="en-US" dirty="0"/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3350" y="1143000"/>
            <a:ext cx="8896349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Body text</a:t>
            </a:r>
          </a:p>
          <a:p>
            <a:pPr lvl="1"/>
            <a:r>
              <a:rPr lang="en-US" altLang="en-US" dirty="0"/>
              <a:t>First level</a:t>
            </a:r>
          </a:p>
          <a:p>
            <a:pPr lvl="2"/>
            <a:r>
              <a:rPr lang="en-US" altLang="en-US" dirty="0"/>
              <a:t>Second level</a:t>
            </a:r>
          </a:p>
          <a:p>
            <a:pPr lvl="3"/>
            <a:r>
              <a:rPr lang="en-US" altLang="en-US" dirty="0"/>
              <a:t>Third level</a:t>
            </a:r>
          </a:p>
          <a:p>
            <a:pPr lvl="4"/>
            <a:r>
              <a:rPr lang="en-US" altLang="en-US" dirty="0"/>
              <a:t>Quotation level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6442" y="49161"/>
            <a:ext cx="1673257" cy="242758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auto">
          <a:xfrm>
            <a:off x="0" y="6454996"/>
            <a:ext cx="9144000" cy="420624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lg" len="lg"/>
            <a:tailEnd type="none" w="lg" len="lg"/>
          </a:ln>
          <a:effectLst/>
          <a:extLst/>
        </p:spPr>
        <p:txBody>
          <a:bodyPr vert="horz" wrap="none" lIns="91440" tIns="9144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 b="1">
              <a:solidFill>
                <a:srgbClr val="6E6F7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92265" y="6542197"/>
            <a:ext cx="233743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defRPr/>
            </a:pPr>
            <a:r>
              <a:rPr lang="en-US" sz="1600" dirty="0">
                <a:solidFill>
                  <a:srgbClr val="FFFFFF"/>
                </a:solidFill>
              </a:rPr>
              <a:t>www.ghhi.org | </a:t>
            </a:r>
            <a:fld id="{F6D3C7E6-DA35-4021-9CBF-F22EA8410130}" type="slidenum">
              <a:rPr lang="en-US" sz="1600">
                <a:solidFill>
                  <a:srgbClr val="FFFFFF"/>
                </a:solidFill>
              </a:rPr>
              <a:pPr algn="r">
                <a:defRPr/>
              </a:pPr>
              <a:t>‹#›</a:t>
            </a:fld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27924" y="6752509"/>
            <a:ext cx="3501775" cy="123111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/>
            <a:r>
              <a:rPr lang="en-US" sz="800" dirty="0">
                <a:solidFill>
                  <a:srgbClr val="6D6E73"/>
                </a:solidFill>
              </a:rPr>
              <a:t>©2015 Green &amp; Healthy Homes Initiative. All rights reserved.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0" y="6454996"/>
            <a:ext cx="9144000" cy="420624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lg" len="lg"/>
            <a:tailEnd type="none" w="lg" len="lg"/>
          </a:ln>
          <a:effectLst/>
          <a:extLst/>
        </p:spPr>
        <p:txBody>
          <a:bodyPr vert="horz" wrap="none" lIns="91440" tIns="9144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 b="1">
              <a:solidFill>
                <a:srgbClr val="6E6F7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92265" y="6542197"/>
            <a:ext cx="233743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defRPr/>
            </a:pPr>
            <a:r>
              <a:rPr lang="en-US" sz="1600" dirty="0">
                <a:solidFill>
                  <a:srgbClr val="FFFFFF"/>
                </a:solidFill>
              </a:rPr>
              <a:t>www.ghhi.org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527924" y="6752509"/>
            <a:ext cx="3501775" cy="123111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/>
            <a:r>
              <a:rPr lang="en-US" sz="800" dirty="0">
                <a:solidFill>
                  <a:srgbClr val="6D6E73"/>
                </a:solidFill>
              </a:rPr>
              <a:t>©201 Green &amp; Healthy Homes Initiative. All rights reserved.</a:t>
            </a: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6442" y="49161"/>
            <a:ext cx="1673257" cy="242758"/>
          </a:xfrm>
          <a:prstGeom prst="rect">
            <a:avLst/>
          </a:prstGeom>
        </p:spPr>
      </p:pic>
      <p:sp>
        <p:nvSpPr>
          <p:cNvPr id="19" name="Rectangle 18"/>
          <p:cNvSpPr/>
          <p:nvPr userDrawn="1"/>
        </p:nvSpPr>
        <p:spPr bwMode="auto">
          <a:xfrm>
            <a:off x="0" y="6454996"/>
            <a:ext cx="9144000" cy="420624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lg" len="lg"/>
            <a:tailEnd type="none" w="lg" len="lg"/>
          </a:ln>
          <a:effectLst/>
          <a:extLst/>
        </p:spPr>
        <p:txBody>
          <a:bodyPr vert="horz" wrap="none" lIns="91440" tIns="9144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 b="1">
              <a:solidFill>
                <a:srgbClr val="6E6F71"/>
              </a:solidFill>
            </a:endParaRPr>
          </a:p>
        </p:txBody>
      </p:sp>
      <p:sp>
        <p:nvSpPr>
          <p:cNvPr id="20" name="TextBox 19"/>
          <p:cNvSpPr txBox="1"/>
          <p:nvPr userDrawn="1"/>
        </p:nvSpPr>
        <p:spPr>
          <a:xfrm>
            <a:off x="6692265" y="6542197"/>
            <a:ext cx="233743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defRPr/>
            </a:pPr>
            <a:r>
              <a:rPr lang="en-US" sz="1600" dirty="0">
                <a:solidFill>
                  <a:srgbClr val="FFFFFF"/>
                </a:solidFill>
              </a:rPr>
              <a:t>www.ghhi.org</a:t>
            </a:r>
          </a:p>
        </p:txBody>
      </p:sp>
      <p:sp>
        <p:nvSpPr>
          <p:cNvPr id="21" name="TextBox 20"/>
          <p:cNvSpPr txBox="1"/>
          <p:nvPr userDrawn="1"/>
        </p:nvSpPr>
        <p:spPr>
          <a:xfrm>
            <a:off x="6409677" y="6759824"/>
            <a:ext cx="2800200" cy="123111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r>
              <a:rPr lang="en-US" sz="800" dirty="0">
                <a:solidFill>
                  <a:srgbClr val="6D6E73"/>
                </a:solidFill>
              </a:rPr>
              <a:t>©2019 Green &amp; Healthy Homes Initiative.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32291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2" r:id="rId7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0" lang="en-US" altLang="en-US" sz="1900" b="1" i="0" u="none" strike="noStrike" kern="1200" cap="none" spc="0" normalizeH="0" baseline="0" dirty="0" smtClean="0">
          <a:ln>
            <a:noFill/>
          </a:ln>
          <a:solidFill>
            <a:schemeClr val="tx2"/>
          </a:solidFill>
          <a:effectLst/>
          <a:uLnTx/>
          <a:uFillTx/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215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215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215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215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22041" algn="l" rtl="0" eaLnBrk="1" fontAlgn="base" hangingPunct="1">
        <a:spcBef>
          <a:spcPct val="0"/>
        </a:spcBef>
        <a:spcAft>
          <a:spcPct val="0"/>
        </a:spcAft>
        <a:defRPr sz="2215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844083" algn="l" rtl="0" eaLnBrk="1" fontAlgn="base" hangingPunct="1">
        <a:spcBef>
          <a:spcPct val="0"/>
        </a:spcBef>
        <a:spcAft>
          <a:spcPct val="0"/>
        </a:spcAft>
        <a:defRPr sz="2215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266124" algn="l" rtl="0" eaLnBrk="1" fontAlgn="base" hangingPunct="1">
        <a:spcBef>
          <a:spcPct val="0"/>
        </a:spcBef>
        <a:spcAft>
          <a:spcPct val="0"/>
        </a:spcAft>
        <a:defRPr sz="2215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688165" algn="l" rtl="0" eaLnBrk="1" fontAlgn="base" hangingPunct="1">
        <a:spcBef>
          <a:spcPct val="0"/>
        </a:spcBef>
        <a:spcAft>
          <a:spcPct val="0"/>
        </a:spcAft>
        <a:defRPr sz="2215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algn="l" rtl="0" eaLnBrk="1" fontAlgn="base" hangingPunct="1">
        <a:spcBef>
          <a:spcPts val="0"/>
        </a:spcBef>
        <a:spcAft>
          <a:spcPct val="0"/>
        </a:spcAft>
        <a:defRPr sz="1600" b="0" kern="1200">
          <a:solidFill>
            <a:schemeClr val="tx2"/>
          </a:solidFill>
          <a:latin typeface="+mn-lt"/>
          <a:ea typeface="+mn-ea"/>
          <a:cs typeface="+mn-cs"/>
        </a:defRPr>
      </a:lvl1pPr>
      <a:lvl2pPr marL="119063" indent="-119063" algn="l" rtl="0" eaLnBrk="1" fontAlgn="base" hangingPunct="1">
        <a:spcBef>
          <a:spcPts val="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1600" b="0" kern="1200">
          <a:solidFill>
            <a:schemeClr val="tx2"/>
          </a:solidFill>
          <a:latin typeface="+mn-lt"/>
          <a:ea typeface="+mn-ea"/>
          <a:cs typeface="+mn-cs"/>
        </a:defRPr>
      </a:lvl2pPr>
      <a:lvl3pPr marL="228600" indent="-109538" algn="l" rtl="0" eaLnBrk="1" fontAlgn="base" hangingPunct="1">
        <a:spcBef>
          <a:spcPts val="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1600" b="0" kern="1200">
          <a:solidFill>
            <a:schemeClr val="tx2"/>
          </a:solidFill>
          <a:latin typeface="+mn-lt"/>
          <a:ea typeface="+mn-ea"/>
          <a:cs typeface="+mn-cs"/>
        </a:defRPr>
      </a:lvl3pPr>
      <a:lvl4pPr marL="347663" indent="-119063" algn="l" rtl="0" eaLnBrk="1" fontAlgn="base" hangingPunct="1">
        <a:spcBef>
          <a:spcPts val="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1600" b="0" kern="1200">
          <a:solidFill>
            <a:schemeClr val="tx2"/>
          </a:solidFill>
          <a:latin typeface="+mn-lt"/>
          <a:ea typeface="+mn-ea"/>
          <a:cs typeface="+mn-cs"/>
        </a:defRPr>
      </a:lvl4pPr>
      <a:lvl5pPr marL="457200" indent="-109538" algn="l" rtl="0" eaLnBrk="1" fontAlgn="base" hangingPunct="1">
        <a:spcBef>
          <a:spcPts val="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1600" b="0" kern="1200">
          <a:solidFill>
            <a:schemeClr val="tx2"/>
          </a:solidFill>
          <a:latin typeface="+mn-lt"/>
          <a:ea typeface="+mn-ea"/>
          <a:cs typeface="+mn-cs"/>
        </a:defRPr>
      </a:lvl5pPr>
      <a:lvl6pPr marL="2321227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0">
          <p15:clr>
            <a:srgbClr val="F26B43"/>
          </p15:clr>
        </p15:guide>
        <p15:guide id="2" pos="72">
          <p15:clr>
            <a:srgbClr val="F26B43"/>
          </p15:clr>
        </p15:guide>
        <p15:guide id="3" pos="5688">
          <p15:clr>
            <a:srgbClr val="F26B43"/>
          </p15:clr>
        </p15:guide>
        <p15:guide id="4" orient="horz" pos="720">
          <p15:clr>
            <a:srgbClr val="F26B43"/>
          </p15:clr>
        </p15:guide>
        <p15:guide id="5" orient="horz" pos="4032">
          <p15:clr>
            <a:srgbClr val="F26B43"/>
          </p15:clr>
        </p15:guide>
        <p15:guide id="6" orient="horz" pos="1296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0" y="6454996"/>
            <a:ext cx="9144000" cy="420624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lg" len="lg"/>
            <a:tailEnd type="none" w="lg" len="lg"/>
          </a:ln>
          <a:effectLst/>
          <a:extLst/>
        </p:spPr>
        <p:txBody>
          <a:bodyPr vert="horz" wrap="none" lIns="68580" tIns="6858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050" b="1">
              <a:solidFill>
                <a:srgbClr val="6E6F7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92267" y="6542198"/>
            <a:ext cx="2337435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defRPr/>
            </a:pPr>
            <a:r>
              <a:rPr lang="en-US" sz="1200" dirty="0">
                <a:solidFill>
                  <a:srgbClr val="FFFFFF"/>
                </a:solidFill>
              </a:rPr>
              <a:t>www.ghhi.org | </a:t>
            </a:r>
            <a:fld id="{F6D3C7E6-DA35-4021-9CBF-F22EA8410130}" type="slidenum">
              <a:rPr lang="en-US" sz="1200">
                <a:solidFill>
                  <a:srgbClr val="FFFFFF"/>
                </a:solidFill>
              </a:rPr>
              <a:pPr algn="r">
                <a:defRPr/>
              </a:pPr>
              <a:t>‹#›</a:t>
            </a:fld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27926" y="6783291"/>
            <a:ext cx="3501775" cy="92333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/>
            <a:r>
              <a:rPr lang="en-US" sz="600" dirty="0">
                <a:solidFill>
                  <a:srgbClr val="6D6E73"/>
                </a:solidFill>
              </a:rPr>
              <a:t>©2016 Green &amp; Healthy Homes Initiative. All rights reserved.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5989" y="1143000"/>
            <a:ext cx="8242126" cy="4990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Body text</a:t>
            </a:r>
          </a:p>
          <a:p>
            <a:pPr lvl="1"/>
            <a:r>
              <a:rPr lang="en-US" altLang="en-US" dirty="0"/>
              <a:t>First level</a:t>
            </a:r>
          </a:p>
          <a:p>
            <a:pPr lvl="2"/>
            <a:r>
              <a:rPr lang="en-US" altLang="en-US" dirty="0"/>
              <a:t>Second level</a:t>
            </a:r>
          </a:p>
          <a:p>
            <a:pPr marL="225425" lvl="2" indent="174625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en-US" dirty="0"/>
              <a:t>Third level</a:t>
            </a:r>
          </a:p>
          <a:p>
            <a:pPr marL="225425" lvl="2" indent="174625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en-US" dirty="0"/>
              <a:t>Quotation level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6444" y="49161"/>
            <a:ext cx="1673257" cy="242758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auto">
          <a:xfrm>
            <a:off x="0" y="6454996"/>
            <a:ext cx="9144000" cy="420624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lg" len="lg"/>
            <a:tailEnd type="none" w="lg" len="lg"/>
          </a:ln>
          <a:effectLst/>
          <a:extLst/>
        </p:spPr>
        <p:txBody>
          <a:bodyPr vert="horz" wrap="none" lIns="68580" tIns="6858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050" b="1">
              <a:solidFill>
                <a:srgbClr val="6E6F7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92267" y="6542198"/>
            <a:ext cx="2337435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defRPr/>
            </a:pPr>
            <a:r>
              <a:rPr lang="en-US" sz="1200" dirty="0">
                <a:solidFill>
                  <a:srgbClr val="FFFFFF"/>
                </a:solidFill>
              </a:rPr>
              <a:t>www.ghhi.org | </a:t>
            </a:r>
            <a:fld id="{F6D3C7E6-DA35-4021-9CBF-F22EA8410130}" type="slidenum">
              <a:rPr lang="en-US" sz="1200">
                <a:solidFill>
                  <a:srgbClr val="FFFFFF"/>
                </a:solidFill>
              </a:rPr>
              <a:pPr algn="r">
                <a:defRPr/>
              </a:pPr>
              <a:t>‹#›</a:t>
            </a:fld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27926" y="6783291"/>
            <a:ext cx="3501775" cy="92333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/>
            <a:r>
              <a:rPr lang="en-US" sz="600" dirty="0">
                <a:solidFill>
                  <a:srgbClr val="6D6E73"/>
                </a:solidFill>
              </a:rPr>
              <a:t>©2015 Green &amp; Healthy Homes Initiative. All rights reserved.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0" y="6454996"/>
            <a:ext cx="9144000" cy="420624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lg" len="lg"/>
            <a:tailEnd type="none" w="lg" len="lg"/>
          </a:ln>
          <a:effectLst/>
          <a:extLst/>
        </p:spPr>
        <p:txBody>
          <a:bodyPr vert="horz" wrap="none" lIns="68580" tIns="6858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050" b="1">
              <a:solidFill>
                <a:srgbClr val="6E6F7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92267" y="6542198"/>
            <a:ext cx="2337435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defRPr/>
            </a:pPr>
            <a:r>
              <a:rPr lang="en-US" sz="1200" dirty="0">
                <a:solidFill>
                  <a:srgbClr val="FFFFFF"/>
                </a:solidFill>
              </a:rPr>
              <a:t>www.ghhi.org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527926" y="6783291"/>
            <a:ext cx="3501775" cy="92333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/>
            <a:r>
              <a:rPr lang="en-US" sz="600" dirty="0">
                <a:solidFill>
                  <a:srgbClr val="6D6E73"/>
                </a:solidFill>
              </a:rPr>
              <a:t>©201 Green &amp; Healthy Homes Initiative. All rights reserved.</a:t>
            </a: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6444" y="49161"/>
            <a:ext cx="1673257" cy="242758"/>
          </a:xfrm>
          <a:prstGeom prst="rect">
            <a:avLst/>
          </a:prstGeom>
        </p:spPr>
      </p:pic>
      <p:sp>
        <p:nvSpPr>
          <p:cNvPr id="19" name="Rectangle 18"/>
          <p:cNvSpPr/>
          <p:nvPr userDrawn="1"/>
        </p:nvSpPr>
        <p:spPr bwMode="auto">
          <a:xfrm>
            <a:off x="0" y="6454996"/>
            <a:ext cx="9144000" cy="420624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lg" len="lg"/>
            <a:tailEnd type="none" w="lg" len="lg"/>
          </a:ln>
          <a:effectLst/>
          <a:extLst/>
        </p:spPr>
        <p:txBody>
          <a:bodyPr vert="horz" wrap="none" lIns="68580" tIns="6858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050" b="1">
              <a:solidFill>
                <a:srgbClr val="6E6F71"/>
              </a:solidFill>
            </a:endParaRPr>
          </a:p>
        </p:txBody>
      </p:sp>
      <p:sp>
        <p:nvSpPr>
          <p:cNvPr id="20" name="TextBox 19"/>
          <p:cNvSpPr txBox="1"/>
          <p:nvPr userDrawn="1"/>
        </p:nvSpPr>
        <p:spPr>
          <a:xfrm>
            <a:off x="6199835" y="6542198"/>
            <a:ext cx="2829867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defRPr/>
            </a:pPr>
            <a:r>
              <a:rPr lang="en-US" sz="1200" dirty="0">
                <a:solidFill>
                  <a:srgbClr val="FFFFFF"/>
                </a:solidFill>
              </a:rPr>
              <a:t>www.ghhi.org | </a:t>
            </a:r>
            <a:fld id="{7B3AD9A0-D51F-4946-895A-F64CA6318440}" type="slidenum">
              <a:rPr lang="en-US" sz="1200">
                <a:solidFill>
                  <a:srgbClr val="FFFFFF"/>
                </a:solidFill>
              </a:rPr>
              <a:pPr algn="r">
                <a:defRPr/>
              </a:pPr>
              <a:t>‹#›</a:t>
            </a:fld>
            <a:endParaRPr lang="en-US" sz="1200" dirty="0">
              <a:solidFill>
                <a:srgbClr val="FFFFFF"/>
              </a:solidFill>
            </a:endParaRPr>
          </a:p>
          <a:p>
            <a:pPr algn="r">
              <a:defRPr/>
            </a:pPr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21" name="TextBox 20"/>
          <p:cNvSpPr txBox="1"/>
          <p:nvPr userDrawn="1"/>
        </p:nvSpPr>
        <p:spPr>
          <a:xfrm>
            <a:off x="7094373" y="6765667"/>
            <a:ext cx="2106776" cy="92333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r>
              <a:rPr lang="en-US" sz="600" dirty="0">
                <a:solidFill>
                  <a:srgbClr val="6D6E73"/>
                </a:solidFill>
              </a:rPr>
              <a:t>©2019 Green &amp; Healthy Homes Initiative. All rights reserved.</a:t>
            </a:r>
          </a:p>
        </p:txBody>
      </p:sp>
      <p:sp>
        <p:nvSpPr>
          <p:cNvPr id="18" name="Title 1"/>
          <p:cNvSpPr txBox="1">
            <a:spLocks/>
          </p:cNvSpPr>
          <p:nvPr userDrawn="1"/>
        </p:nvSpPr>
        <p:spPr>
          <a:xfrm>
            <a:off x="137162" y="316028"/>
            <a:ext cx="8896349" cy="297747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0" lang="en-US" altLang="en-US" sz="2000" b="1" i="0" u="none" strike="noStrike" kern="1200" cap="none" spc="0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661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661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661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661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316531" algn="l" rtl="0" eaLnBrk="1" fontAlgn="base" hangingPunct="1">
              <a:spcBef>
                <a:spcPct val="0"/>
              </a:spcBef>
              <a:spcAft>
                <a:spcPct val="0"/>
              </a:spcAft>
              <a:defRPr sz="1661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633062" algn="l" rtl="0" eaLnBrk="1" fontAlgn="base" hangingPunct="1">
              <a:spcBef>
                <a:spcPct val="0"/>
              </a:spcBef>
              <a:spcAft>
                <a:spcPct val="0"/>
              </a:spcAft>
              <a:defRPr sz="1661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949593" algn="l" rtl="0" eaLnBrk="1" fontAlgn="base" hangingPunct="1">
              <a:spcBef>
                <a:spcPct val="0"/>
              </a:spcBef>
              <a:spcAft>
                <a:spcPct val="0"/>
              </a:spcAft>
              <a:defRPr sz="1661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266124" algn="l" rtl="0" eaLnBrk="1" fontAlgn="base" hangingPunct="1">
              <a:spcBef>
                <a:spcPct val="0"/>
              </a:spcBef>
              <a:spcAft>
                <a:spcPct val="0"/>
              </a:spcAft>
              <a:defRPr sz="1661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>
              <a:solidFill>
                <a:srgbClr val="6E6F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948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20" r:id="rId11"/>
    <p:sldLayoutId id="2147483721" r:id="rId12"/>
    <p:sldLayoutId id="2147483722" r:id="rId13"/>
    <p:sldLayoutId id="2147483723" r:id="rId14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0" lang="en-US" altLang="en-US" sz="2000" b="1" i="0" u="none" strike="noStrike" kern="1200" cap="none" spc="0" normalizeH="0" baseline="0" dirty="0" smtClean="0">
          <a:ln>
            <a:noFill/>
          </a:ln>
          <a:solidFill>
            <a:schemeClr val="tx2"/>
          </a:solidFill>
          <a:effectLst/>
          <a:uLnTx/>
          <a:uFillTx/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661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661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661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661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316531" algn="l" rtl="0" eaLnBrk="1" fontAlgn="base" hangingPunct="1">
        <a:spcBef>
          <a:spcPct val="0"/>
        </a:spcBef>
        <a:spcAft>
          <a:spcPct val="0"/>
        </a:spcAft>
        <a:defRPr sz="1661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633062" algn="l" rtl="0" eaLnBrk="1" fontAlgn="base" hangingPunct="1">
        <a:spcBef>
          <a:spcPct val="0"/>
        </a:spcBef>
        <a:spcAft>
          <a:spcPct val="0"/>
        </a:spcAft>
        <a:defRPr sz="1661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949593" algn="l" rtl="0" eaLnBrk="1" fontAlgn="base" hangingPunct="1">
        <a:spcBef>
          <a:spcPct val="0"/>
        </a:spcBef>
        <a:spcAft>
          <a:spcPct val="0"/>
        </a:spcAft>
        <a:defRPr sz="1661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266124" algn="l" rtl="0" eaLnBrk="1" fontAlgn="base" hangingPunct="1">
        <a:spcBef>
          <a:spcPct val="0"/>
        </a:spcBef>
        <a:spcAft>
          <a:spcPct val="0"/>
        </a:spcAft>
        <a:defRPr sz="1661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algn="l" rtl="0" eaLnBrk="1" fontAlgn="base" hangingPunct="1">
        <a:spcBef>
          <a:spcPts val="0"/>
        </a:spcBef>
        <a:spcAft>
          <a:spcPts val="1200"/>
        </a:spcAft>
        <a:defRPr sz="1600" b="0" kern="1200">
          <a:solidFill>
            <a:schemeClr val="tx2"/>
          </a:solidFill>
          <a:latin typeface="+mn-lt"/>
          <a:ea typeface="+mn-ea"/>
          <a:cs typeface="+mn-cs"/>
        </a:defRPr>
      </a:lvl1pPr>
      <a:lvl2pPr marL="400050" indent="-174625" algn="l" rtl="0" eaLnBrk="1" fontAlgn="base" hangingPunct="1"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1600" b="0" kern="1200">
          <a:solidFill>
            <a:schemeClr val="tx2"/>
          </a:solidFill>
          <a:latin typeface="+mn-lt"/>
          <a:ea typeface="+mn-ea"/>
          <a:cs typeface="+mn-cs"/>
        </a:defRPr>
      </a:lvl2pPr>
      <a:lvl3pPr marL="627063" indent="-163513" algn="l" rtl="0" eaLnBrk="1" fontAlgn="base" hangingPunct="1"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lang="en-US" altLang="en-US" sz="1600" b="0" kern="1200" dirty="0">
          <a:solidFill>
            <a:schemeClr val="tx2"/>
          </a:solidFill>
          <a:latin typeface="+mn-lt"/>
          <a:ea typeface="+mn-ea"/>
          <a:cs typeface="+mn-cs"/>
        </a:defRPr>
      </a:lvl3pPr>
      <a:lvl4pPr marL="225425" indent="174625" algn="l" rtl="0" eaLnBrk="1" fontAlgn="base" hangingPunct="1">
        <a:spcBef>
          <a:spcPts val="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1600" b="0" kern="1200">
          <a:solidFill>
            <a:schemeClr val="tx2"/>
          </a:solidFill>
          <a:latin typeface="+mn-lt"/>
          <a:ea typeface="+mn-ea"/>
          <a:cs typeface="+mn-cs"/>
        </a:defRPr>
      </a:lvl4pPr>
      <a:lvl5pPr marL="225425" indent="174625" algn="l" rtl="0" eaLnBrk="1" fontAlgn="base" hangingPunct="1">
        <a:spcBef>
          <a:spcPts val="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1600" b="0" kern="1200">
          <a:solidFill>
            <a:schemeClr val="tx2"/>
          </a:solidFill>
          <a:latin typeface="+mn-lt"/>
          <a:ea typeface="+mn-ea"/>
          <a:cs typeface="+mn-cs"/>
        </a:defRPr>
      </a:lvl5pPr>
      <a:lvl6pPr marL="1740920" indent="-158266" algn="l" defTabSz="633062" rtl="0" eaLnBrk="1" latinLnBrk="0" hangingPunct="1">
        <a:lnSpc>
          <a:spcPct val="90000"/>
        </a:lnSpc>
        <a:spcBef>
          <a:spcPts val="347"/>
        </a:spcBef>
        <a:buFont typeface="Arial" panose="020B0604020202020204" pitchFamily="34" charset="0"/>
        <a:buChar char="•"/>
        <a:defRPr sz="1247" kern="1200">
          <a:solidFill>
            <a:schemeClr val="tx1"/>
          </a:solidFill>
          <a:latin typeface="+mn-lt"/>
          <a:ea typeface="+mn-ea"/>
          <a:cs typeface="+mn-cs"/>
        </a:defRPr>
      </a:lvl6pPr>
      <a:lvl7pPr marL="2057452" indent="-158266" algn="l" defTabSz="633062" rtl="0" eaLnBrk="1" latinLnBrk="0" hangingPunct="1">
        <a:lnSpc>
          <a:spcPct val="90000"/>
        </a:lnSpc>
        <a:spcBef>
          <a:spcPts val="347"/>
        </a:spcBef>
        <a:buFont typeface="Arial" panose="020B0604020202020204" pitchFamily="34" charset="0"/>
        <a:buChar char="•"/>
        <a:defRPr sz="1247" kern="1200">
          <a:solidFill>
            <a:schemeClr val="tx1"/>
          </a:solidFill>
          <a:latin typeface="+mn-lt"/>
          <a:ea typeface="+mn-ea"/>
          <a:cs typeface="+mn-cs"/>
        </a:defRPr>
      </a:lvl7pPr>
      <a:lvl8pPr marL="2373983" indent="-158266" algn="l" defTabSz="633062" rtl="0" eaLnBrk="1" latinLnBrk="0" hangingPunct="1">
        <a:lnSpc>
          <a:spcPct val="90000"/>
        </a:lnSpc>
        <a:spcBef>
          <a:spcPts val="347"/>
        </a:spcBef>
        <a:buFont typeface="Arial" panose="020B0604020202020204" pitchFamily="34" charset="0"/>
        <a:buChar char="•"/>
        <a:defRPr sz="1247" kern="1200">
          <a:solidFill>
            <a:schemeClr val="tx1"/>
          </a:solidFill>
          <a:latin typeface="+mn-lt"/>
          <a:ea typeface="+mn-ea"/>
          <a:cs typeface="+mn-cs"/>
        </a:defRPr>
      </a:lvl8pPr>
      <a:lvl9pPr marL="2690513" indent="-158266" algn="l" defTabSz="633062" rtl="0" eaLnBrk="1" latinLnBrk="0" hangingPunct="1">
        <a:lnSpc>
          <a:spcPct val="90000"/>
        </a:lnSpc>
        <a:spcBef>
          <a:spcPts val="347"/>
        </a:spcBef>
        <a:buFont typeface="Arial" panose="020B0604020202020204" pitchFamily="34" charset="0"/>
        <a:buChar char="•"/>
        <a:defRPr sz="124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33062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1pPr>
      <a:lvl2pPr marL="316531" algn="l" defTabSz="633062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2pPr>
      <a:lvl3pPr marL="633062" algn="l" defTabSz="633062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3pPr>
      <a:lvl4pPr marL="949593" algn="l" defTabSz="633062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4pPr>
      <a:lvl5pPr marL="1266124" algn="l" defTabSz="633062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5pPr>
      <a:lvl6pPr marL="1582655" algn="l" defTabSz="633062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6pPr>
      <a:lvl7pPr marL="1899186" algn="l" defTabSz="633062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7pPr>
      <a:lvl8pPr marL="2215717" algn="l" defTabSz="633062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8pPr>
      <a:lvl9pPr marL="2532248" algn="l" defTabSz="633062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160">
          <p15:clr>
            <a:srgbClr val="F26B43"/>
          </p15:clr>
        </p15:guide>
        <p15:guide id="2" pos="54">
          <p15:clr>
            <a:srgbClr val="F26B43"/>
          </p15:clr>
        </p15:guide>
        <p15:guide id="3" pos="4266">
          <p15:clr>
            <a:srgbClr val="F26B43"/>
          </p15:clr>
        </p15:guide>
        <p15:guide id="4" orient="horz" pos="720">
          <p15:clr>
            <a:srgbClr val="F26B43"/>
          </p15:clr>
        </p15:guide>
        <p15:guide id="5" orient="horz" pos="4032">
          <p15:clr>
            <a:srgbClr val="F26B43"/>
          </p15:clr>
        </p15:guide>
        <p15:guide id="6" orient="horz" pos="1296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0" y="6454996"/>
            <a:ext cx="9144000" cy="420624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lg" len="lg"/>
            <a:tailEnd type="none" w="lg" len="lg"/>
          </a:ln>
          <a:effectLst/>
          <a:extLst/>
        </p:spPr>
        <p:txBody>
          <a:bodyPr vert="horz" wrap="none" lIns="91440" tIns="9144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 b="1">
              <a:solidFill>
                <a:srgbClr val="6E6F7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92265" y="6542197"/>
            <a:ext cx="233743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defRPr/>
            </a:pPr>
            <a:r>
              <a:rPr lang="en-US" sz="1600" dirty="0">
                <a:solidFill>
                  <a:srgbClr val="FFFFFF"/>
                </a:solidFill>
              </a:rPr>
              <a:t>www.ghhi.org | </a:t>
            </a:r>
            <a:fld id="{F6D3C7E6-DA35-4021-9CBF-F22EA8410130}" type="slidenum">
              <a:rPr lang="en-US" sz="1600" smtClean="0">
                <a:solidFill>
                  <a:srgbClr val="FFFFFF"/>
                </a:solidFill>
              </a:rPr>
              <a:pPr algn="r">
                <a:defRPr/>
              </a:pPr>
              <a:t>‹#›</a:t>
            </a:fld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27924" y="6752509"/>
            <a:ext cx="3501775" cy="123111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/>
            <a:r>
              <a:rPr lang="en-US" sz="800" dirty="0">
                <a:solidFill>
                  <a:srgbClr val="6D6E73"/>
                </a:solidFill>
              </a:rPr>
              <a:t>©2016 Green &amp; Healthy Homes Initiative. All rights reserved.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3350" y="341078"/>
            <a:ext cx="8896349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en-US" altLang="en-US" dirty="0"/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3350" y="1143000"/>
            <a:ext cx="8896349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Body text</a:t>
            </a:r>
          </a:p>
          <a:p>
            <a:pPr lvl="1"/>
            <a:r>
              <a:rPr lang="en-US" altLang="en-US" dirty="0"/>
              <a:t>First level</a:t>
            </a:r>
          </a:p>
          <a:p>
            <a:pPr lvl="2"/>
            <a:r>
              <a:rPr lang="en-US" altLang="en-US" dirty="0"/>
              <a:t>Second level</a:t>
            </a:r>
          </a:p>
          <a:p>
            <a:pPr lvl="3"/>
            <a:r>
              <a:rPr lang="en-US" altLang="en-US" dirty="0"/>
              <a:t>Third level</a:t>
            </a:r>
          </a:p>
          <a:p>
            <a:pPr lvl="4"/>
            <a:r>
              <a:rPr lang="en-US" altLang="en-US" dirty="0"/>
              <a:t>Quotation level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6442" y="49161"/>
            <a:ext cx="1673257" cy="242758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auto">
          <a:xfrm>
            <a:off x="0" y="6454996"/>
            <a:ext cx="9144000" cy="420624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lg" len="lg"/>
            <a:tailEnd type="none" w="lg" len="lg"/>
          </a:ln>
          <a:effectLst/>
          <a:extLst/>
        </p:spPr>
        <p:txBody>
          <a:bodyPr vert="horz" wrap="none" lIns="91440" tIns="9144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 b="1">
              <a:solidFill>
                <a:srgbClr val="6E6F7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92265" y="6542197"/>
            <a:ext cx="233743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defRPr/>
            </a:pPr>
            <a:r>
              <a:rPr lang="en-US" sz="1600" dirty="0">
                <a:solidFill>
                  <a:srgbClr val="FFFFFF"/>
                </a:solidFill>
              </a:rPr>
              <a:t>www.ghhi.org | </a:t>
            </a:r>
            <a:fld id="{F6D3C7E6-DA35-4021-9CBF-F22EA8410130}" type="slidenum">
              <a:rPr lang="en-US" sz="1600" smtClean="0">
                <a:solidFill>
                  <a:srgbClr val="FFFFFF"/>
                </a:solidFill>
              </a:rPr>
              <a:pPr algn="r">
                <a:defRPr/>
              </a:pPr>
              <a:t>‹#›</a:t>
            </a:fld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27924" y="6752509"/>
            <a:ext cx="3501775" cy="123111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/>
            <a:r>
              <a:rPr lang="en-US" sz="800" dirty="0">
                <a:solidFill>
                  <a:srgbClr val="6D6E73"/>
                </a:solidFill>
              </a:rPr>
              <a:t>©2015 Green &amp; Healthy Homes Initiative. All rights reserved.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0" y="6454996"/>
            <a:ext cx="9144000" cy="420624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lg" len="lg"/>
            <a:tailEnd type="none" w="lg" len="lg"/>
          </a:ln>
          <a:effectLst/>
          <a:extLst/>
        </p:spPr>
        <p:txBody>
          <a:bodyPr vert="horz" wrap="none" lIns="91440" tIns="9144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 b="1">
              <a:solidFill>
                <a:srgbClr val="6E6F7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92265" y="6542197"/>
            <a:ext cx="233743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defRPr/>
            </a:pPr>
            <a:r>
              <a:rPr lang="en-US" sz="1600" dirty="0">
                <a:solidFill>
                  <a:srgbClr val="FFFFFF"/>
                </a:solidFill>
              </a:rPr>
              <a:t>www.ghhi.org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527924" y="6752509"/>
            <a:ext cx="3501775" cy="123111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/>
            <a:r>
              <a:rPr lang="en-US" sz="800" dirty="0">
                <a:solidFill>
                  <a:srgbClr val="6D6E73"/>
                </a:solidFill>
              </a:rPr>
              <a:t>©201 Green &amp; Healthy Homes Initiative. All rights reserved.</a:t>
            </a: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6442" y="49161"/>
            <a:ext cx="1673257" cy="242758"/>
          </a:xfrm>
          <a:prstGeom prst="rect">
            <a:avLst/>
          </a:prstGeom>
        </p:spPr>
      </p:pic>
      <p:sp>
        <p:nvSpPr>
          <p:cNvPr id="19" name="Rectangle 18"/>
          <p:cNvSpPr/>
          <p:nvPr userDrawn="1"/>
        </p:nvSpPr>
        <p:spPr bwMode="auto">
          <a:xfrm>
            <a:off x="0" y="6454996"/>
            <a:ext cx="9144000" cy="420624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lg" len="lg"/>
            <a:tailEnd type="none" w="lg" len="lg"/>
          </a:ln>
          <a:effectLst/>
          <a:extLst/>
        </p:spPr>
        <p:txBody>
          <a:bodyPr vert="horz" wrap="none" lIns="91440" tIns="9144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 b="1">
              <a:solidFill>
                <a:srgbClr val="6E6F71"/>
              </a:solidFill>
            </a:endParaRPr>
          </a:p>
        </p:txBody>
      </p:sp>
      <p:sp>
        <p:nvSpPr>
          <p:cNvPr id="20" name="TextBox 19"/>
          <p:cNvSpPr txBox="1"/>
          <p:nvPr userDrawn="1"/>
        </p:nvSpPr>
        <p:spPr>
          <a:xfrm>
            <a:off x="6692265" y="6542197"/>
            <a:ext cx="233743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defRPr/>
            </a:pPr>
            <a:r>
              <a:rPr lang="en-US" sz="1600" dirty="0">
                <a:solidFill>
                  <a:srgbClr val="FFFFFF"/>
                </a:solidFill>
              </a:rPr>
              <a:t>www.ghhi.org</a:t>
            </a:r>
          </a:p>
        </p:txBody>
      </p:sp>
      <p:sp>
        <p:nvSpPr>
          <p:cNvPr id="21" name="TextBox 20"/>
          <p:cNvSpPr txBox="1"/>
          <p:nvPr userDrawn="1"/>
        </p:nvSpPr>
        <p:spPr>
          <a:xfrm>
            <a:off x="6386319" y="6764395"/>
            <a:ext cx="2814831" cy="123111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r>
              <a:rPr lang="en-US" sz="800" dirty="0">
                <a:solidFill>
                  <a:srgbClr val="6D6E73"/>
                </a:solidFill>
              </a:rPr>
              <a:t>©2019 Green &amp; Healthy Homes Initiative.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791206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0" lang="en-US" altLang="en-US" sz="1900" b="1" i="0" u="none" strike="noStrike" kern="1200" cap="none" spc="0" normalizeH="0" baseline="0" dirty="0" smtClean="0">
          <a:ln>
            <a:noFill/>
          </a:ln>
          <a:solidFill>
            <a:schemeClr val="tx2"/>
          </a:solidFill>
          <a:effectLst/>
          <a:uLnTx/>
          <a:uFillTx/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215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215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215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215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22041" algn="l" rtl="0" eaLnBrk="1" fontAlgn="base" hangingPunct="1">
        <a:spcBef>
          <a:spcPct val="0"/>
        </a:spcBef>
        <a:spcAft>
          <a:spcPct val="0"/>
        </a:spcAft>
        <a:defRPr sz="2215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844083" algn="l" rtl="0" eaLnBrk="1" fontAlgn="base" hangingPunct="1">
        <a:spcBef>
          <a:spcPct val="0"/>
        </a:spcBef>
        <a:spcAft>
          <a:spcPct val="0"/>
        </a:spcAft>
        <a:defRPr sz="2215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266124" algn="l" rtl="0" eaLnBrk="1" fontAlgn="base" hangingPunct="1">
        <a:spcBef>
          <a:spcPct val="0"/>
        </a:spcBef>
        <a:spcAft>
          <a:spcPct val="0"/>
        </a:spcAft>
        <a:defRPr sz="2215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688165" algn="l" rtl="0" eaLnBrk="1" fontAlgn="base" hangingPunct="1">
        <a:spcBef>
          <a:spcPct val="0"/>
        </a:spcBef>
        <a:spcAft>
          <a:spcPct val="0"/>
        </a:spcAft>
        <a:defRPr sz="2215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algn="l" rtl="0" eaLnBrk="1" fontAlgn="base" hangingPunct="1">
        <a:spcBef>
          <a:spcPts val="0"/>
        </a:spcBef>
        <a:spcAft>
          <a:spcPct val="0"/>
        </a:spcAft>
        <a:defRPr sz="1600" b="0" kern="1200">
          <a:solidFill>
            <a:schemeClr val="tx2"/>
          </a:solidFill>
          <a:latin typeface="+mn-lt"/>
          <a:ea typeface="+mn-ea"/>
          <a:cs typeface="+mn-cs"/>
        </a:defRPr>
      </a:lvl1pPr>
      <a:lvl2pPr marL="119063" indent="-119063" algn="l" rtl="0" eaLnBrk="1" fontAlgn="base" hangingPunct="1">
        <a:spcBef>
          <a:spcPts val="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1600" b="0" kern="1200">
          <a:solidFill>
            <a:schemeClr val="tx2"/>
          </a:solidFill>
          <a:latin typeface="+mn-lt"/>
          <a:ea typeface="+mn-ea"/>
          <a:cs typeface="+mn-cs"/>
        </a:defRPr>
      </a:lvl2pPr>
      <a:lvl3pPr marL="228600" indent="-109538" algn="l" rtl="0" eaLnBrk="1" fontAlgn="base" hangingPunct="1">
        <a:spcBef>
          <a:spcPts val="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1600" b="0" kern="1200">
          <a:solidFill>
            <a:schemeClr val="tx2"/>
          </a:solidFill>
          <a:latin typeface="+mn-lt"/>
          <a:ea typeface="+mn-ea"/>
          <a:cs typeface="+mn-cs"/>
        </a:defRPr>
      </a:lvl3pPr>
      <a:lvl4pPr marL="347663" indent="-119063" algn="l" rtl="0" eaLnBrk="1" fontAlgn="base" hangingPunct="1">
        <a:spcBef>
          <a:spcPts val="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1600" b="0" kern="1200">
          <a:solidFill>
            <a:schemeClr val="tx2"/>
          </a:solidFill>
          <a:latin typeface="+mn-lt"/>
          <a:ea typeface="+mn-ea"/>
          <a:cs typeface="+mn-cs"/>
        </a:defRPr>
      </a:lvl4pPr>
      <a:lvl5pPr marL="457200" indent="-109538" algn="l" rtl="0" eaLnBrk="1" fontAlgn="base" hangingPunct="1">
        <a:spcBef>
          <a:spcPts val="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1600" b="0" kern="1200">
          <a:solidFill>
            <a:schemeClr val="tx2"/>
          </a:solidFill>
          <a:latin typeface="+mn-lt"/>
          <a:ea typeface="+mn-ea"/>
          <a:cs typeface="+mn-cs"/>
        </a:defRPr>
      </a:lvl5pPr>
      <a:lvl6pPr marL="2321227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0">
          <p15:clr>
            <a:srgbClr val="F26B43"/>
          </p15:clr>
        </p15:guide>
        <p15:guide id="2" pos="72">
          <p15:clr>
            <a:srgbClr val="F26B43"/>
          </p15:clr>
        </p15:guide>
        <p15:guide id="3" pos="5688">
          <p15:clr>
            <a:srgbClr val="F26B43"/>
          </p15:clr>
        </p15:guide>
        <p15:guide id="4" orient="horz" pos="720">
          <p15:clr>
            <a:srgbClr val="F26B43"/>
          </p15:clr>
        </p15:guide>
        <p15:guide id="5" orient="horz" pos="4032">
          <p15:clr>
            <a:srgbClr val="F26B43"/>
          </p15:clr>
        </p15:guide>
        <p15:guide id="6" orient="horz" pos="1296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0" y="6454996"/>
            <a:ext cx="9144000" cy="420624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lg" len="lg"/>
            <a:tailEnd type="none" w="lg" len="lg"/>
          </a:ln>
          <a:effectLst/>
          <a:extLst/>
        </p:spPr>
        <p:txBody>
          <a:bodyPr vert="horz" wrap="none" lIns="68580" tIns="6858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050" b="1">
              <a:solidFill>
                <a:srgbClr val="6E6F7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92267" y="6542198"/>
            <a:ext cx="2337435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defRPr/>
            </a:pPr>
            <a:r>
              <a:rPr lang="en-US" sz="1200" dirty="0">
                <a:solidFill>
                  <a:srgbClr val="FFFFFF"/>
                </a:solidFill>
              </a:rPr>
              <a:t>www.ghhi.org | </a:t>
            </a:r>
            <a:fld id="{F6D3C7E6-DA35-4021-9CBF-F22EA8410130}" type="slidenum">
              <a:rPr lang="en-US" sz="1200">
                <a:solidFill>
                  <a:srgbClr val="FFFFFF"/>
                </a:solidFill>
              </a:rPr>
              <a:pPr algn="r">
                <a:defRPr/>
              </a:pPr>
              <a:t>‹#›</a:t>
            </a:fld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27926" y="6783291"/>
            <a:ext cx="3501775" cy="92333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/>
            <a:r>
              <a:rPr lang="en-US" sz="600" dirty="0">
                <a:solidFill>
                  <a:srgbClr val="6D6E73"/>
                </a:solidFill>
              </a:rPr>
              <a:t>©2016 Green &amp; Healthy Homes Initiative. All rights reserved.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5989" y="1143000"/>
            <a:ext cx="8242126" cy="4990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Body text</a:t>
            </a:r>
          </a:p>
          <a:p>
            <a:pPr lvl="1"/>
            <a:r>
              <a:rPr lang="en-US" altLang="en-US" dirty="0"/>
              <a:t>First level</a:t>
            </a:r>
          </a:p>
          <a:p>
            <a:pPr lvl="2"/>
            <a:r>
              <a:rPr lang="en-US" altLang="en-US" dirty="0"/>
              <a:t>Second level</a:t>
            </a:r>
          </a:p>
          <a:p>
            <a:pPr marL="225425" lvl="2" indent="174625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en-US" dirty="0"/>
              <a:t>Third level</a:t>
            </a:r>
          </a:p>
          <a:p>
            <a:pPr marL="225425" lvl="2" indent="174625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altLang="en-US" dirty="0"/>
              <a:t>Quotation level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6444" y="49161"/>
            <a:ext cx="1673257" cy="242758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auto">
          <a:xfrm>
            <a:off x="0" y="6454996"/>
            <a:ext cx="9144000" cy="420624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lg" len="lg"/>
            <a:tailEnd type="none" w="lg" len="lg"/>
          </a:ln>
          <a:effectLst/>
          <a:extLst/>
        </p:spPr>
        <p:txBody>
          <a:bodyPr vert="horz" wrap="none" lIns="68580" tIns="6858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050" b="1">
              <a:solidFill>
                <a:srgbClr val="6E6F7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92267" y="6542198"/>
            <a:ext cx="2337435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defRPr/>
            </a:pPr>
            <a:r>
              <a:rPr lang="en-US" sz="1200" dirty="0">
                <a:solidFill>
                  <a:srgbClr val="FFFFFF"/>
                </a:solidFill>
              </a:rPr>
              <a:t>www.ghhi.org | </a:t>
            </a:r>
            <a:fld id="{F6D3C7E6-DA35-4021-9CBF-F22EA8410130}" type="slidenum">
              <a:rPr lang="en-US" sz="1200">
                <a:solidFill>
                  <a:srgbClr val="FFFFFF"/>
                </a:solidFill>
              </a:rPr>
              <a:pPr algn="r">
                <a:defRPr/>
              </a:pPr>
              <a:t>‹#›</a:t>
            </a:fld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27926" y="6783291"/>
            <a:ext cx="3501775" cy="92333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/>
            <a:r>
              <a:rPr lang="en-US" sz="600" dirty="0">
                <a:solidFill>
                  <a:srgbClr val="6D6E73"/>
                </a:solidFill>
              </a:rPr>
              <a:t>©2015 Green &amp; Healthy Homes Initiative. All rights reserved.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0" y="6454996"/>
            <a:ext cx="9144000" cy="420624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lg" len="lg"/>
            <a:tailEnd type="none" w="lg" len="lg"/>
          </a:ln>
          <a:effectLst/>
          <a:extLst/>
        </p:spPr>
        <p:txBody>
          <a:bodyPr vert="horz" wrap="none" lIns="68580" tIns="6858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050" b="1">
              <a:solidFill>
                <a:srgbClr val="6E6F7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92267" y="6542198"/>
            <a:ext cx="2337435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defRPr/>
            </a:pPr>
            <a:r>
              <a:rPr lang="en-US" sz="1200" dirty="0">
                <a:solidFill>
                  <a:srgbClr val="FFFFFF"/>
                </a:solidFill>
              </a:rPr>
              <a:t>www.ghhi.org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527926" y="6783291"/>
            <a:ext cx="3501775" cy="92333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algn="r"/>
            <a:r>
              <a:rPr lang="en-US" sz="600" dirty="0">
                <a:solidFill>
                  <a:srgbClr val="6D6E73"/>
                </a:solidFill>
              </a:rPr>
              <a:t>©201 Green &amp; Healthy Homes Initiative. All rights reserved.</a:t>
            </a: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6444" y="49161"/>
            <a:ext cx="1673257" cy="242758"/>
          </a:xfrm>
          <a:prstGeom prst="rect">
            <a:avLst/>
          </a:prstGeom>
        </p:spPr>
      </p:pic>
      <p:sp>
        <p:nvSpPr>
          <p:cNvPr id="19" name="Rectangle 18"/>
          <p:cNvSpPr/>
          <p:nvPr userDrawn="1"/>
        </p:nvSpPr>
        <p:spPr bwMode="auto">
          <a:xfrm>
            <a:off x="0" y="6454996"/>
            <a:ext cx="9144000" cy="420624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lg" len="lg"/>
            <a:tailEnd type="none" w="lg" len="lg"/>
          </a:ln>
          <a:effectLst/>
          <a:extLst/>
        </p:spPr>
        <p:txBody>
          <a:bodyPr vert="horz" wrap="none" lIns="68580" tIns="6858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050" b="1">
              <a:solidFill>
                <a:srgbClr val="6E6F71"/>
              </a:solidFill>
            </a:endParaRPr>
          </a:p>
        </p:txBody>
      </p:sp>
      <p:sp>
        <p:nvSpPr>
          <p:cNvPr id="20" name="TextBox 19"/>
          <p:cNvSpPr txBox="1"/>
          <p:nvPr userDrawn="1"/>
        </p:nvSpPr>
        <p:spPr>
          <a:xfrm>
            <a:off x="6199835" y="6542198"/>
            <a:ext cx="2829867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defRPr/>
            </a:pPr>
            <a:r>
              <a:rPr lang="en-US" sz="1200" dirty="0">
                <a:solidFill>
                  <a:srgbClr val="FFFFFF"/>
                </a:solidFill>
              </a:rPr>
              <a:t>www.ghhi.org | </a:t>
            </a:r>
            <a:fld id="{7B3AD9A0-D51F-4946-895A-F64CA6318440}" type="slidenum">
              <a:rPr lang="en-US" sz="1200">
                <a:solidFill>
                  <a:srgbClr val="FFFFFF"/>
                </a:solidFill>
              </a:rPr>
              <a:pPr algn="r">
                <a:defRPr/>
              </a:pPr>
              <a:t>‹#›</a:t>
            </a:fld>
            <a:endParaRPr lang="en-US" sz="1200" dirty="0">
              <a:solidFill>
                <a:srgbClr val="FFFFFF"/>
              </a:solidFill>
            </a:endParaRPr>
          </a:p>
          <a:p>
            <a:pPr algn="r">
              <a:defRPr/>
            </a:pPr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21" name="TextBox 20"/>
          <p:cNvSpPr txBox="1"/>
          <p:nvPr userDrawn="1"/>
        </p:nvSpPr>
        <p:spPr>
          <a:xfrm>
            <a:off x="2" y="6765671"/>
            <a:ext cx="3501775" cy="92333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r>
              <a:rPr lang="en-US" sz="600" dirty="0">
                <a:solidFill>
                  <a:srgbClr val="6D6E73"/>
                </a:solidFill>
              </a:rPr>
              <a:t>©2017 Green &amp; Healthy Homes Initiative. All rights reserved.</a:t>
            </a:r>
          </a:p>
        </p:txBody>
      </p:sp>
      <p:sp>
        <p:nvSpPr>
          <p:cNvPr id="18" name="Title 1"/>
          <p:cNvSpPr txBox="1">
            <a:spLocks/>
          </p:cNvSpPr>
          <p:nvPr userDrawn="1"/>
        </p:nvSpPr>
        <p:spPr>
          <a:xfrm>
            <a:off x="137162" y="316028"/>
            <a:ext cx="8896349" cy="297747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0" lang="en-US" altLang="en-US" sz="2000" b="1" i="0" u="none" strike="noStrike" kern="1200" cap="none" spc="0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661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661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661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661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316531" algn="l" rtl="0" eaLnBrk="1" fontAlgn="base" hangingPunct="1">
              <a:spcBef>
                <a:spcPct val="0"/>
              </a:spcBef>
              <a:spcAft>
                <a:spcPct val="0"/>
              </a:spcAft>
              <a:defRPr sz="1661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633062" algn="l" rtl="0" eaLnBrk="1" fontAlgn="base" hangingPunct="1">
              <a:spcBef>
                <a:spcPct val="0"/>
              </a:spcBef>
              <a:spcAft>
                <a:spcPct val="0"/>
              </a:spcAft>
              <a:defRPr sz="1661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949593" algn="l" rtl="0" eaLnBrk="1" fontAlgn="base" hangingPunct="1">
              <a:spcBef>
                <a:spcPct val="0"/>
              </a:spcBef>
              <a:spcAft>
                <a:spcPct val="0"/>
              </a:spcAft>
              <a:defRPr sz="1661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266124" algn="l" rtl="0" eaLnBrk="1" fontAlgn="base" hangingPunct="1">
              <a:spcBef>
                <a:spcPct val="0"/>
              </a:spcBef>
              <a:spcAft>
                <a:spcPct val="0"/>
              </a:spcAft>
              <a:defRPr sz="1661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753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0" lang="en-US" altLang="en-US" sz="2000" b="1" i="0" u="none" strike="noStrike" kern="1200" cap="none" spc="0" normalizeH="0" baseline="0" dirty="0" smtClean="0">
          <a:ln>
            <a:noFill/>
          </a:ln>
          <a:solidFill>
            <a:schemeClr val="tx2"/>
          </a:solidFill>
          <a:effectLst/>
          <a:uLnTx/>
          <a:uFillTx/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661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661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661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661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316531" algn="l" rtl="0" eaLnBrk="1" fontAlgn="base" hangingPunct="1">
        <a:spcBef>
          <a:spcPct val="0"/>
        </a:spcBef>
        <a:spcAft>
          <a:spcPct val="0"/>
        </a:spcAft>
        <a:defRPr sz="1661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633062" algn="l" rtl="0" eaLnBrk="1" fontAlgn="base" hangingPunct="1">
        <a:spcBef>
          <a:spcPct val="0"/>
        </a:spcBef>
        <a:spcAft>
          <a:spcPct val="0"/>
        </a:spcAft>
        <a:defRPr sz="1661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949593" algn="l" rtl="0" eaLnBrk="1" fontAlgn="base" hangingPunct="1">
        <a:spcBef>
          <a:spcPct val="0"/>
        </a:spcBef>
        <a:spcAft>
          <a:spcPct val="0"/>
        </a:spcAft>
        <a:defRPr sz="1661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266124" algn="l" rtl="0" eaLnBrk="1" fontAlgn="base" hangingPunct="1">
        <a:spcBef>
          <a:spcPct val="0"/>
        </a:spcBef>
        <a:spcAft>
          <a:spcPct val="0"/>
        </a:spcAft>
        <a:defRPr sz="1661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algn="l" rtl="0" eaLnBrk="1" fontAlgn="base" hangingPunct="1">
        <a:spcBef>
          <a:spcPts val="0"/>
        </a:spcBef>
        <a:spcAft>
          <a:spcPts val="1200"/>
        </a:spcAft>
        <a:defRPr sz="1600" b="0" kern="1200">
          <a:solidFill>
            <a:schemeClr val="tx2"/>
          </a:solidFill>
          <a:latin typeface="+mn-lt"/>
          <a:ea typeface="+mn-ea"/>
          <a:cs typeface="+mn-cs"/>
        </a:defRPr>
      </a:lvl1pPr>
      <a:lvl2pPr marL="400050" indent="-174625" algn="l" rtl="0" eaLnBrk="1" fontAlgn="base" hangingPunct="1"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sz="1600" b="0" kern="1200">
          <a:solidFill>
            <a:schemeClr val="tx2"/>
          </a:solidFill>
          <a:latin typeface="+mn-lt"/>
          <a:ea typeface="+mn-ea"/>
          <a:cs typeface="+mn-cs"/>
        </a:defRPr>
      </a:lvl2pPr>
      <a:lvl3pPr marL="627063" indent="-163513" algn="l" rtl="0" eaLnBrk="1" fontAlgn="base" hangingPunct="1">
        <a:spcBef>
          <a:spcPts val="0"/>
        </a:spcBef>
        <a:spcAft>
          <a:spcPts val="1200"/>
        </a:spcAft>
        <a:buClr>
          <a:schemeClr val="tx2"/>
        </a:buClr>
        <a:buFont typeface="Arial" panose="020B0604020202020204" pitchFamily="34" charset="0"/>
        <a:buChar char="•"/>
        <a:defRPr lang="en-US" altLang="en-US" sz="1600" b="0" kern="1200" dirty="0">
          <a:solidFill>
            <a:schemeClr val="tx2"/>
          </a:solidFill>
          <a:latin typeface="+mn-lt"/>
          <a:ea typeface="+mn-ea"/>
          <a:cs typeface="+mn-cs"/>
        </a:defRPr>
      </a:lvl3pPr>
      <a:lvl4pPr marL="225425" indent="174625" algn="l" rtl="0" eaLnBrk="1" fontAlgn="base" hangingPunct="1">
        <a:spcBef>
          <a:spcPts val="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1600" b="0" kern="1200">
          <a:solidFill>
            <a:schemeClr val="tx2"/>
          </a:solidFill>
          <a:latin typeface="+mn-lt"/>
          <a:ea typeface="+mn-ea"/>
          <a:cs typeface="+mn-cs"/>
        </a:defRPr>
      </a:lvl4pPr>
      <a:lvl5pPr marL="225425" indent="174625" algn="l" rtl="0" eaLnBrk="1" fontAlgn="base" hangingPunct="1">
        <a:spcBef>
          <a:spcPts val="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1600" b="0" kern="1200">
          <a:solidFill>
            <a:schemeClr val="tx2"/>
          </a:solidFill>
          <a:latin typeface="+mn-lt"/>
          <a:ea typeface="+mn-ea"/>
          <a:cs typeface="+mn-cs"/>
        </a:defRPr>
      </a:lvl5pPr>
      <a:lvl6pPr marL="1740920" indent="-158266" algn="l" defTabSz="633062" rtl="0" eaLnBrk="1" latinLnBrk="0" hangingPunct="1">
        <a:lnSpc>
          <a:spcPct val="90000"/>
        </a:lnSpc>
        <a:spcBef>
          <a:spcPts val="347"/>
        </a:spcBef>
        <a:buFont typeface="Arial" panose="020B0604020202020204" pitchFamily="34" charset="0"/>
        <a:buChar char="•"/>
        <a:defRPr sz="1247" kern="1200">
          <a:solidFill>
            <a:schemeClr val="tx1"/>
          </a:solidFill>
          <a:latin typeface="+mn-lt"/>
          <a:ea typeface="+mn-ea"/>
          <a:cs typeface="+mn-cs"/>
        </a:defRPr>
      </a:lvl6pPr>
      <a:lvl7pPr marL="2057452" indent="-158266" algn="l" defTabSz="633062" rtl="0" eaLnBrk="1" latinLnBrk="0" hangingPunct="1">
        <a:lnSpc>
          <a:spcPct val="90000"/>
        </a:lnSpc>
        <a:spcBef>
          <a:spcPts val="347"/>
        </a:spcBef>
        <a:buFont typeface="Arial" panose="020B0604020202020204" pitchFamily="34" charset="0"/>
        <a:buChar char="•"/>
        <a:defRPr sz="1247" kern="1200">
          <a:solidFill>
            <a:schemeClr val="tx1"/>
          </a:solidFill>
          <a:latin typeface="+mn-lt"/>
          <a:ea typeface="+mn-ea"/>
          <a:cs typeface="+mn-cs"/>
        </a:defRPr>
      </a:lvl7pPr>
      <a:lvl8pPr marL="2373983" indent="-158266" algn="l" defTabSz="633062" rtl="0" eaLnBrk="1" latinLnBrk="0" hangingPunct="1">
        <a:lnSpc>
          <a:spcPct val="90000"/>
        </a:lnSpc>
        <a:spcBef>
          <a:spcPts val="347"/>
        </a:spcBef>
        <a:buFont typeface="Arial" panose="020B0604020202020204" pitchFamily="34" charset="0"/>
        <a:buChar char="•"/>
        <a:defRPr sz="1247" kern="1200">
          <a:solidFill>
            <a:schemeClr val="tx1"/>
          </a:solidFill>
          <a:latin typeface="+mn-lt"/>
          <a:ea typeface="+mn-ea"/>
          <a:cs typeface="+mn-cs"/>
        </a:defRPr>
      </a:lvl8pPr>
      <a:lvl9pPr marL="2690513" indent="-158266" algn="l" defTabSz="633062" rtl="0" eaLnBrk="1" latinLnBrk="0" hangingPunct="1">
        <a:lnSpc>
          <a:spcPct val="90000"/>
        </a:lnSpc>
        <a:spcBef>
          <a:spcPts val="347"/>
        </a:spcBef>
        <a:buFont typeface="Arial" panose="020B0604020202020204" pitchFamily="34" charset="0"/>
        <a:buChar char="•"/>
        <a:defRPr sz="124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33062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1pPr>
      <a:lvl2pPr marL="316531" algn="l" defTabSz="633062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2pPr>
      <a:lvl3pPr marL="633062" algn="l" defTabSz="633062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3pPr>
      <a:lvl4pPr marL="949593" algn="l" defTabSz="633062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4pPr>
      <a:lvl5pPr marL="1266124" algn="l" defTabSz="633062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5pPr>
      <a:lvl6pPr marL="1582655" algn="l" defTabSz="633062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6pPr>
      <a:lvl7pPr marL="1899186" algn="l" defTabSz="633062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7pPr>
      <a:lvl8pPr marL="2215717" algn="l" defTabSz="633062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8pPr>
      <a:lvl9pPr marL="2532248" algn="l" defTabSz="633062" rtl="0" eaLnBrk="1" latinLnBrk="0" hangingPunct="1">
        <a:defRPr sz="124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160">
          <p15:clr>
            <a:srgbClr val="F26B43"/>
          </p15:clr>
        </p15:guide>
        <p15:guide id="2" pos="54">
          <p15:clr>
            <a:srgbClr val="F26B43"/>
          </p15:clr>
        </p15:guide>
        <p15:guide id="3" pos="4266">
          <p15:clr>
            <a:srgbClr val="F26B43"/>
          </p15:clr>
        </p15:guide>
        <p15:guide id="4" orient="horz" pos="720">
          <p15:clr>
            <a:srgbClr val="F26B43"/>
          </p15:clr>
        </p15:guide>
        <p15:guide id="5" orient="horz" pos="4032">
          <p15:clr>
            <a:srgbClr val="F26B43"/>
          </p15:clr>
        </p15:guide>
        <p15:guide id="6" orient="horz" pos="129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4E6DA-AE91-4781-856E-6D13596C9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730" y="2452956"/>
            <a:ext cx="7466531" cy="1160267"/>
          </a:xfrm>
        </p:spPr>
        <p:txBody>
          <a:bodyPr/>
          <a:lstStyle/>
          <a:p>
            <a:pPr algn="ctr"/>
            <a:r>
              <a:rPr lang="en-US" sz="3200" dirty="0"/>
              <a:t>Good Climate Policy </a:t>
            </a:r>
            <a:r>
              <a:rPr lang="en-US" sz="3200" i="1" dirty="0"/>
              <a:t>Starts with Health</a:t>
            </a:r>
            <a:br>
              <a:rPr lang="en-US" sz="3200" i="1" dirty="0"/>
            </a:br>
            <a:br>
              <a:rPr lang="en-US" sz="3200" i="1" dirty="0"/>
            </a:br>
            <a:r>
              <a:rPr lang="en-US" sz="3200" dirty="0"/>
              <a:t>Community Health &amp; Equity Breakout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5B9071-61A4-4B34-86E6-908D146016E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43145" y="4026671"/>
            <a:ext cx="4457699" cy="246221"/>
          </a:xfrm>
        </p:spPr>
        <p:txBody>
          <a:bodyPr/>
          <a:lstStyle/>
          <a:p>
            <a:pPr algn="ctr"/>
            <a:r>
              <a:rPr lang="en-US" dirty="0"/>
              <a:t>April 28</a:t>
            </a:r>
            <a:r>
              <a:rPr lang="en-US" baseline="30000" dirty="0"/>
              <a:t>th</a:t>
            </a:r>
            <a:r>
              <a:rPr lang="en-US" dirty="0"/>
              <a:t>, 2019</a:t>
            </a:r>
          </a:p>
        </p:txBody>
      </p:sp>
    </p:spTree>
    <p:extLst>
      <p:ext uri="{BB962C8B-B14F-4D97-AF65-F5344CB8AC3E}">
        <p14:creationId xmlns:p14="http://schemas.microsoft.com/office/powerpoint/2010/main" val="712915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37160" y="39329"/>
            <a:ext cx="4457700" cy="242757"/>
          </a:xfrm>
        </p:spPr>
        <p:txBody>
          <a:bodyPr/>
          <a:lstStyle/>
          <a:p>
            <a:r>
              <a:rPr lang="en-US" dirty="0"/>
              <a:t>Results: The </a:t>
            </a:r>
            <a:r>
              <a:rPr lang="en-US" dirty="0" err="1"/>
              <a:t>Obianuka</a:t>
            </a:r>
            <a:r>
              <a:rPr lang="en-US" dirty="0"/>
              <a:t> Family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0D5FDA4-B2A8-405A-A1A2-734954D3CC89}"/>
              </a:ext>
            </a:extLst>
          </p:cNvPr>
          <p:cNvSpPr txBox="1">
            <a:spLocks/>
          </p:cNvSpPr>
          <p:nvPr/>
        </p:nvSpPr>
        <p:spPr>
          <a:xfrm>
            <a:off x="151707" y="3237903"/>
            <a:ext cx="6210525" cy="102657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2"/>
            </a:solidFill>
          </a:ln>
          <a:effectLst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Costs:  $16,035 – Asthma Specific Costs: $4,059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Partners: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Baltimore City Community Development Block Grant, the Maryland Energy Administration, and the Weinberg Foundation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626D31-7164-4A27-8262-89F3FB0172FE}"/>
              </a:ext>
            </a:extLst>
          </p:cNvPr>
          <p:cNvSpPr/>
          <p:nvPr/>
        </p:nvSpPr>
        <p:spPr>
          <a:xfrm>
            <a:off x="151707" y="4518407"/>
            <a:ext cx="8840585" cy="1729704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  <a:effectLst/>
        </p:spPr>
        <p:txBody>
          <a:bodyPr wrap="square">
            <a:spAutoFit/>
          </a:bodyPr>
          <a:lstStyle/>
          <a:p>
            <a:pPr marL="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Results &amp; Outcomes: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	</a:t>
            </a:r>
          </a:p>
          <a:p>
            <a:pPr marL="404622" marR="0" lvl="0" indent="-28575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Allergens and lead and safety hazards remediated; Home weatherized and boiler replaced;</a:t>
            </a:r>
          </a:p>
          <a:p>
            <a:pPr marL="404622" marR="0" lvl="0" indent="-28575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Daughter was not hospitalized nor did she go to the emergency room due to asthma episodes in the 12 months post-intervention</a:t>
            </a:r>
          </a:p>
          <a:p>
            <a:pPr marL="404622" marR="0" lvl="0" indent="-28575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Asthma symptom free days changed from 0 per month to 29 days per month</a:t>
            </a:r>
          </a:p>
          <a:p>
            <a:pPr marL="404622" marR="0" lvl="0" indent="-28575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Annual energy cost savings of $407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FDEE20F-C259-4A02-AC22-EBCB681C70E4}"/>
              </a:ext>
            </a:extLst>
          </p:cNvPr>
          <p:cNvSpPr/>
          <p:nvPr/>
        </p:nvSpPr>
        <p:spPr>
          <a:xfrm>
            <a:off x="137161" y="555955"/>
            <a:ext cx="5313614" cy="2240613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  <a:effectLst/>
        </p:spPr>
        <p:txBody>
          <a:bodyPr wrap="square">
            <a:spAutoFit/>
          </a:bodyPr>
          <a:lstStyle/>
          <a:p>
            <a:pPr marL="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Pre-Intervention Situation:</a:t>
            </a:r>
          </a:p>
          <a:p>
            <a:pPr marL="404622" marR="0" lvl="0" indent="-28575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Homeowner family of five with a daughter who had severe asthma; average of 1 asthma related hospitalizations and 5 ED visits per year</a:t>
            </a:r>
          </a:p>
          <a:p>
            <a:pPr marL="404622" marR="0" lvl="0" indent="-28575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Conditions - Lack of kitchen and bathroom venting causing high moisture levels, mouse infestation and dust mites, chipping lead paint hazards; Lack of adequate heat due to needed furnace boiler replacement </a:t>
            </a:r>
          </a:p>
        </p:txBody>
      </p:sp>
      <p:pic>
        <p:nvPicPr>
          <p:cNvPr id="8" name="Picture 2" descr="kids">
            <a:extLst>
              <a:ext uri="{FF2B5EF4-FFF2-40B4-BE49-F238E27FC236}">
                <a16:creationId xmlns:a16="http://schemas.microsoft.com/office/drawing/2014/main" id="{8185A436-6DE5-4DB4-8F3F-C507A840ABC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3521" r="2" b="18528"/>
          <a:stretch/>
        </p:blipFill>
        <p:spPr bwMode="auto">
          <a:xfrm>
            <a:off x="5654939" y="555956"/>
            <a:ext cx="3201214" cy="3327196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extLst/>
        </p:spPr>
      </p:pic>
    </p:spTree>
    <p:extLst>
      <p:ext uri="{BB962C8B-B14F-4D97-AF65-F5344CB8AC3E}">
        <p14:creationId xmlns:p14="http://schemas.microsoft.com/office/powerpoint/2010/main" val="33543031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C9F9B-2A43-4988-9511-ADC5B2D75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EFA880-08F6-4C4D-BD9F-462DFD16B95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EFFD5D-AF09-4582-9E82-3D189034CC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937" y="282090"/>
            <a:ext cx="8242126" cy="2407722"/>
          </a:xfrm>
        </p:spPr>
        <p:txBody>
          <a:bodyPr/>
          <a:lstStyle/>
          <a:p>
            <a:pPr algn="ctr"/>
            <a:endParaRPr lang="en-US" sz="6000" dirty="0"/>
          </a:p>
          <a:p>
            <a:pPr algn="ctr"/>
            <a:r>
              <a:rPr lang="en-US" sz="6000" dirty="0"/>
              <a:t>Questions?</a:t>
            </a:r>
          </a:p>
          <a:p>
            <a:pPr algn="ctr"/>
            <a:endParaRPr lang="en-US" sz="60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3A0A7A-3765-4487-95F3-99E7BF9C42F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D1195F8D-2843-418E-A509-38AFAACFDE11}"/>
              </a:ext>
            </a:extLst>
          </p:cNvPr>
          <p:cNvSpPr txBox="1">
            <a:spLocks/>
          </p:cNvSpPr>
          <p:nvPr/>
        </p:nvSpPr>
        <p:spPr bwMode="auto">
          <a:xfrm>
            <a:off x="300604" y="4686340"/>
            <a:ext cx="8542779" cy="667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spcBef>
                <a:spcPts val="0"/>
              </a:spcBef>
              <a:spcAft>
                <a:spcPts val="1200"/>
              </a:spcAft>
              <a:defRPr kumimoji="0" lang="en-US" sz="1600" b="0" i="0" u="none" strike="noStrike" kern="1200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"/>
                <a:ea typeface="+mn-ea"/>
                <a:cs typeface="+mn-cs"/>
              </a:defRPr>
            </a:lvl1pPr>
            <a:lvl2pPr marL="400050" indent="-174625" algn="l" rtl="0" eaLnBrk="1" fontAlgn="base" hangingPunct="1"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27063" indent="-163513" algn="l" rtl="0" eaLnBrk="1" fontAlgn="base" hangingPunct="1"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lang="en-US" altLang="en-US" sz="16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225425" indent="174625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5425" indent="174625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40920" indent="-158266" algn="l" defTabSz="633062" rtl="0" eaLnBrk="1" latinLnBrk="0" hangingPunct="1">
              <a:lnSpc>
                <a:spcPct val="90000"/>
              </a:lnSpc>
              <a:spcBef>
                <a:spcPts val="347"/>
              </a:spcBef>
              <a:buFont typeface="Arial" panose="020B0604020202020204" pitchFamily="34" charset="0"/>
              <a:buChar char="•"/>
              <a:defRPr sz="12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52" indent="-158266" algn="l" defTabSz="633062" rtl="0" eaLnBrk="1" latinLnBrk="0" hangingPunct="1">
              <a:lnSpc>
                <a:spcPct val="90000"/>
              </a:lnSpc>
              <a:spcBef>
                <a:spcPts val="347"/>
              </a:spcBef>
              <a:buFont typeface="Arial" panose="020B0604020202020204" pitchFamily="34" charset="0"/>
              <a:buChar char="•"/>
              <a:defRPr sz="12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373983" indent="-158266" algn="l" defTabSz="633062" rtl="0" eaLnBrk="1" latinLnBrk="0" hangingPunct="1">
              <a:lnSpc>
                <a:spcPct val="90000"/>
              </a:lnSpc>
              <a:spcBef>
                <a:spcPts val="347"/>
              </a:spcBef>
              <a:buFont typeface="Arial" panose="020B0604020202020204" pitchFamily="34" charset="0"/>
              <a:buChar char="•"/>
              <a:defRPr sz="12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690513" indent="-158266" algn="l" defTabSz="633062" rtl="0" eaLnBrk="1" latinLnBrk="0" hangingPunct="1">
              <a:lnSpc>
                <a:spcPct val="90000"/>
              </a:lnSpc>
              <a:spcBef>
                <a:spcPts val="347"/>
              </a:spcBef>
              <a:buFont typeface="Arial" panose="020B0604020202020204" pitchFamily="34" charset="0"/>
              <a:buChar char="•"/>
              <a:defRPr sz="12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/>
              <a:t>Michael McKnight</a:t>
            </a:r>
          </a:p>
          <a:p>
            <a:pPr algn="ctr"/>
            <a:r>
              <a:rPr lang="en-US" sz="1800"/>
              <a:t>VP of Policy and Innovation</a:t>
            </a:r>
          </a:p>
          <a:p>
            <a:pPr algn="ctr"/>
            <a:r>
              <a:rPr lang="en-US" sz="1800"/>
              <a:t>mmcknight@ghhi.org</a:t>
            </a:r>
          </a:p>
        </p:txBody>
      </p:sp>
    </p:spTree>
    <p:extLst>
      <p:ext uri="{BB962C8B-B14F-4D97-AF65-F5344CB8AC3E}">
        <p14:creationId xmlns:p14="http://schemas.microsoft.com/office/powerpoint/2010/main" val="3670447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1F213BED-06D7-402D-B331-8D459A7A6703}"/>
              </a:ext>
            </a:extLst>
          </p:cNvPr>
          <p:cNvSpPr/>
          <p:nvPr/>
        </p:nvSpPr>
        <p:spPr bwMode="auto">
          <a:xfrm>
            <a:off x="137957" y="1615682"/>
            <a:ext cx="3474720" cy="11695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lg" len="lg"/>
            <a:tailEnd type="none" w="lg" len="lg"/>
          </a:ln>
          <a:effectLst/>
          <a:extLst/>
        </p:spPr>
        <p:txBody>
          <a:bodyPr vert="horz" wrap="square" lIns="91440" tIns="91440" rIns="9144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Cost-Benefit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Cost-benefit analysis looking at medical claims, utility bills, as well as school and work attendance.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DF6D88D-49FD-4162-80EC-7390738A09F7}"/>
              </a:ext>
            </a:extLst>
          </p:cNvPr>
          <p:cNvSpPr/>
          <p:nvPr/>
        </p:nvSpPr>
        <p:spPr bwMode="auto">
          <a:xfrm>
            <a:off x="134165" y="5088221"/>
            <a:ext cx="3474720" cy="6771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lg" len="lg"/>
            <a:tailEnd type="none" w="lg" len="lg"/>
          </a:ln>
          <a:effectLst/>
          <a:extLst/>
        </p:spPr>
        <p:txBody>
          <a:bodyPr vert="horz" wrap="square" lIns="91440" tIns="91440" rIns="9144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Evaluation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Matched-comparison group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8317123-D3E4-4A09-B381-8E747E1A48DE}"/>
              </a:ext>
            </a:extLst>
          </p:cNvPr>
          <p:cNvSpPr/>
          <p:nvPr/>
        </p:nvSpPr>
        <p:spPr bwMode="auto">
          <a:xfrm>
            <a:off x="134165" y="3475062"/>
            <a:ext cx="3474720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lg" len="lg"/>
            <a:tailEnd type="none" w="lg" len="lg"/>
          </a:ln>
          <a:effectLst/>
          <a:extLst/>
        </p:spPr>
        <p:txBody>
          <a:bodyPr vert="horz" wrap="square" lIns="91440" tIns="91440" rIns="9144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Medical Claims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 outcomes from Medicaid administrative claims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4E309D-47E5-4097-A964-8CF16DB09EF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Healthy Homes Technical Study Overview</a:t>
            </a:r>
          </a:p>
        </p:txBody>
      </p:sp>
      <p:sp>
        <p:nvSpPr>
          <p:cNvPr id="230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BG&amp;E 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8712" y="4065015"/>
            <a:ext cx="1938754" cy="1085702"/>
          </a:xfrm>
          <a:prstGeom prst="rect">
            <a:avLst/>
          </a:prstGeom>
        </p:spPr>
      </p:pic>
      <p:pic>
        <p:nvPicPr>
          <p:cNvPr id="6" name="Picture 5" descr="WEGowis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5948" y="4088143"/>
            <a:ext cx="2135701" cy="108726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79013" y="5034019"/>
            <a:ext cx="1398368" cy="1122778"/>
          </a:xfrm>
          <a:prstGeom prst="rect">
            <a:avLst/>
          </a:prstGeom>
        </p:spPr>
      </p:pic>
      <p:pic>
        <p:nvPicPr>
          <p:cNvPr id="8" name="Picture 7" descr="hilltop_logo_center_large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32806" y="2627917"/>
            <a:ext cx="2269203" cy="1166835"/>
          </a:xfrm>
          <a:prstGeom prst="rect">
            <a:avLst/>
          </a:prstGeom>
        </p:spPr>
      </p:pic>
      <p:pic>
        <p:nvPicPr>
          <p:cNvPr id="9" name="Picture 8" descr="UMBC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11971" y="2409568"/>
            <a:ext cx="1782373" cy="1592252"/>
          </a:xfrm>
          <a:prstGeom prst="rect">
            <a:avLst/>
          </a:prstGeom>
        </p:spPr>
      </p:pic>
      <p:pic>
        <p:nvPicPr>
          <p:cNvPr id="10" name="Picture 9" descr="jhsph2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15948" y="562905"/>
            <a:ext cx="1859775" cy="1859775"/>
          </a:xfrm>
          <a:prstGeom prst="rect">
            <a:avLst/>
          </a:prstGeom>
        </p:spPr>
      </p:pic>
      <p:pic>
        <p:nvPicPr>
          <p:cNvPr id="11" name="Picture 10" descr="BNIA JFI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28213" y="763325"/>
            <a:ext cx="1633458" cy="159747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836" y="786688"/>
            <a:ext cx="1013508" cy="101350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8456" y="5380646"/>
            <a:ext cx="3470148" cy="93223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1A30FF5-D471-41CC-9F24-891F2EFCF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" y="341078"/>
            <a:ext cx="8896349" cy="584775"/>
          </a:xfrm>
        </p:spPr>
        <p:txBody>
          <a:bodyPr/>
          <a:lstStyle/>
          <a:p>
            <a:r>
              <a:rPr lang="en-US" dirty="0"/>
              <a:t>The HHTS was a GHHI-led partnership investigating the impact of healthy housing across sectors.  </a:t>
            </a:r>
          </a:p>
        </p:txBody>
      </p:sp>
    </p:spTree>
    <p:extLst>
      <p:ext uri="{BB962C8B-B14F-4D97-AF65-F5344CB8AC3E}">
        <p14:creationId xmlns:p14="http://schemas.microsoft.com/office/powerpoint/2010/main" val="3293634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E8288-00BF-4048-B327-72A497B08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" y="341078"/>
            <a:ext cx="8896349" cy="584775"/>
          </a:xfrm>
        </p:spPr>
        <p:txBody>
          <a:bodyPr/>
          <a:lstStyle/>
          <a:p>
            <a:r>
              <a:rPr lang="en-US" dirty="0"/>
              <a:t>Services start with intake and assessment, where we start to build the relationship. 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568991-C0FC-427D-B321-26C4641584D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Intake and Assessment</a:t>
            </a:r>
          </a:p>
        </p:txBody>
      </p:sp>
      <p:sp>
        <p:nvSpPr>
          <p:cNvPr id="230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ubtitle 4"/>
          <p:cNvSpPr txBox="1">
            <a:spLocks/>
          </p:cNvSpPr>
          <p:nvPr/>
        </p:nvSpPr>
        <p:spPr>
          <a:xfrm>
            <a:off x="3033061" y="3480541"/>
            <a:ext cx="7467600" cy="28678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000" kern="1200" baseline="0">
                <a:solidFill>
                  <a:srgbClr val="6D6E73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1" indent="0" algn="l" defTabSz="457200" rtl="0" eaLnBrk="1" fontAlgn="auto" latinLnBrk="0" hangingPunct="1">
              <a:lnSpc>
                <a:spcPts val="2060"/>
              </a:lnSpc>
              <a:spcBef>
                <a:spcPct val="0"/>
              </a:spcBef>
              <a:spcAft>
                <a:spcPts val="0"/>
              </a:spcAft>
              <a:buClr>
                <a:srgbClr val="6CB33F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6D6E73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pic>
        <p:nvPicPr>
          <p:cNvPr id="6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8343" y="1003527"/>
            <a:ext cx="3300756" cy="247701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6C8E4E6C-495B-4C99-BBFB-9490B560189B}"/>
              </a:ext>
            </a:extLst>
          </p:cNvPr>
          <p:cNvSpPr/>
          <p:nvPr/>
        </p:nvSpPr>
        <p:spPr bwMode="auto">
          <a:xfrm>
            <a:off x="137160" y="1157864"/>
            <a:ext cx="3902366" cy="136960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lg" len="lg"/>
            <a:tailEnd type="none" w="lg" len="lg"/>
          </a:ln>
          <a:effectLst/>
          <a:extLst/>
        </p:spPr>
        <p:txBody>
          <a:bodyPr vert="horz" wrap="square" lIns="91440" tIns="9144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Intake Coordinator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Comprehensive intake assessment,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Asthma pre-survey,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Client consent, and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Schedule initial home visit</a:t>
            </a:r>
            <a:r>
              <a:rPr lang="en-US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6ADD67-5560-4B49-B1BB-AD92DC94CDB9}"/>
              </a:ext>
            </a:extLst>
          </p:cNvPr>
          <p:cNvSpPr/>
          <p:nvPr/>
        </p:nvSpPr>
        <p:spPr bwMode="auto">
          <a:xfrm>
            <a:off x="137160" y="2759481"/>
            <a:ext cx="3902366" cy="8771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lg" len="lg"/>
            <a:tailEnd type="none" w="lg" len="lg"/>
          </a:ln>
          <a:effectLst/>
          <a:extLst/>
        </p:spPr>
        <p:txBody>
          <a:bodyPr vert="horz" wrap="square" lIns="91440" tIns="9144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Environmental Assessor 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 of home-based triggers, and 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Root cause structural deficiencies</a:t>
            </a:r>
            <a:r>
              <a:rPr lang="en-US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ubtitle 4">
            <a:extLst>
              <a:ext uri="{FF2B5EF4-FFF2-40B4-BE49-F238E27FC236}">
                <a16:creationId xmlns:a16="http://schemas.microsoft.com/office/drawing/2014/main" id="{7C2E2D6C-A5CC-46BB-92BB-E4E353958159}"/>
              </a:ext>
            </a:extLst>
          </p:cNvPr>
          <p:cNvSpPr txBox="1">
            <a:spLocks/>
          </p:cNvSpPr>
          <p:nvPr/>
        </p:nvSpPr>
        <p:spPr>
          <a:xfrm>
            <a:off x="2841885" y="4034041"/>
            <a:ext cx="7467600" cy="28678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000" kern="1200" baseline="0">
                <a:solidFill>
                  <a:srgbClr val="6D6E73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1" indent="0" algn="l" defTabSz="457200" rtl="0" eaLnBrk="1" fontAlgn="auto" latinLnBrk="0" hangingPunct="1">
              <a:lnSpc>
                <a:spcPts val="2060"/>
              </a:lnSpc>
              <a:spcBef>
                <a:spcPct val="0"/>
              </a:spcBef>
              <a:spcAft>
                <a:spcPts val="0"/>
              </a:spcAft>
              <a:buClr>
                <a:srgbClr val="6CB33F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6D6E73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FE711F2-732E-48A7-952E-25F1A4B6BA8A}"/>
              </a:ext>
            </a:extLst>
          </p:cNvPr>
          <p:cNvSpPr/>
          <p:nvPr/>
        </p:nvSpPr>
        <p:spPr bwMode="auto">
          <a:xfrm>
            <a:off x="137159" y="3868655"/>
            <a:ext cx="7542475" cy="235449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lg" len="lg"/>
            <a:tailEnd type="none" w="lg" len="lg"/>
          </a:ln>
          <a:effectLst/>
          <a:extLst/>
        </p:spPr>
        <p:txBody>
          <a:bodyPr vert="horz" wrap="square" lIns="91440" tIns="9144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Environmental Health Educator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Conduct Asthma Self-Management Education (ASME);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Conduct client health surveys and data collection;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Distribute HEPA-Vacuum and indoor allergen reduction kit including mattress and pillow covers, Swiffer, et cetera; 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Referrals and follow-up client services;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 asthma action plan;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Medication review and adherence; and 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Collects information on schools, other caregivers, et cetera. </a:t>
            </a:r>
          </a:p>
        </p:txBody>
      </p:sp>
    </p:spTree>
    <p:extLst>
      <p:ext uri="{BB962C8B-B14F-4D97-AF65-F5344CB8AC3E}">
        <p14:creationId xmlns:p14="http://schemas.microsoft.com/office/powerpoint/2010/main" val="2591102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CB81C-C0FA-46A2-809A-CB03F01FD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" y="341078"/>
            <a:ext cx="8896349" cy="584775"/>
          </a:xfrm>
        </p:spPr>
        <p:txBody>
          <a:bodyPr/>
          <a:lstStyle/>
          <a:p>
            <a:r>
              <a:rPr lang="en-US" dirty="0"/>
              <a:t>“Tier I” services are home-based education, supplies, and related items that do not require more substantial interventions. 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BD12C0-460B-4C3C-85DE-9153BE19DD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Healthy Homes Services - Minor</a:t>
            </a:r>
          </a:p>
        </p:txBody>
      </p:sp>
      <p:sp>
        <p:nvSpPr>
          <p:cNvPr id="230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Tier I Healthy Homes Services</a:t>
            </a:r>
          </a:p>
        </p:txBody>
      </p:sp>
      <p:sp>
        <p:nvSpPr>
          <p:cNvPr id="5" name="Rectangle 4"/>
          <p:cNvSpPr/>
          <p:nvPr/>
        </p:nvSpPr>
        <p:spPr>
          <a:xfrm>
            <a:off x="137160" y="3048942"/>
            <a:ext cx="1600200" cy="1283127"/>
          </a:xfrm>
          <a:prstGeom prst="rect">
            <a:avLst/>
          </a:prstGeom>
          <a:solidFill>
            <a:srgbClr val="8BB836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Tier I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D10D5FC-BF10-4A02-9A0D-3285D76D8105}"/>
              </a:ext>
            </a:extLst>
          </p:cNvPr>
          <p:cNvSpPr/>
          <p:nvPr/>
        </p:nvSpPr>
        <p:spPr>
          <a:xfrm>
            <a:off x="1815830" y="2367066"/>
            <a:ext cx="7217679" cy="26468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 cap="flat" cmpd="sng" algn="ctr">
            <a:solidFill>
              <a:schemeClr val="accent1"/>
            </a:solidFill>
            <a:prstDash val="solid"/>
          </a:ln>
          <a:effectLst/>
        </p:spPr>
        <p:txBody>
          <a:bodyPr wrap="square" tIns="91440" bIns="91440" rtlCol="0" anchor="t">
            <a:spAutoFit/>
          </a:bodyPr>
          <a:lstStyle/>
          <a:p>
            <a:pPr marL="0" lvl="3">
              <a:defRPr/>
            </a:pPr>
            <a:r>
              <a:rPr lang="en-US" sz="1600" b="1" kern="0" dirty="0">
                <a:solidFill>
                  <a:srgbClr val="6D6E73"/>
                </a:solidFill>
                <a:latin typeface="+mj-lt"/>
              </a:rPr>
              <a:t>Home Visiting, Education, and Supplies</a:t>
            </a:r>
            <a:r>
              <a:rPr lang="en-US" sz="1600" kern="0" dirty="0">
                <a:solidFill>
                  <a:srgbClr val="6D6E73"/>
                </a:solidFill>
                <a:latin typeface="+mj-lt"/>
              </a:rPr>
              <a:t>:</a:t>
            </a:r>
          </a:p>
          <a:p>
            <a:pPr marL="0" lvl="3">
              <a:defRPr/>
            </a:pPr>
            <a:r>
              <a:rPr lang="en-US" sz="1600" kern="0" dirty="0">
                <a:solidFill>
                  <a:srgbClr val="6D6E73"/>
                </a:solidFill>
                <a:latin typeface="+mj-lt"/>
              </a:rPr>
              <a:t> 	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6D6E73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27013" lvl="3" indent="-227013">
              <a:buFont typeface="Arial" panose="020B0604020202020204" pitchFamily="34" charset="0"/>
              <a:buChar char="•"/>
              <a:defRPr/>
            </a:pPr>
            <a:r>
              <a:rPr lang="en-US" sz="1600" b="1" kern="0" dirty="0">
                <a:solidFill>
                  <a:srgbClr val="6D6E73"/>
                </a:solidFill>
                <a:latin typeface="+mj-lt"/>
              </a:rPr>
              <a:t>3 home visits </a:t>
            </a:r>
            <a:r>
              <a:rPr lang="en-US" sz="1600" kern="0" dirty="0">
                <a:solidFill>
                  <a:srgbClr val="6D6E73"/>
                </a:solidFill>
                <a:latin typeface="+mj-lt"/>
              </a:rPr>
              <a:t>from Health Educators supervised by Certified Asthma Educator (education, behavioral reinforcement, follow-up with PCP and care managers);</a:t>
            </a:r>
          </a:p>
          <a:p>
            <a:pPr marL="227013" lvl="3" indent="-227013">
              <a:buFont typeface="Arial" panose="020B0604020202020204" pitchFamily="34" charset="0"/>
              <a:buChar char="•"/>
              <a:defRPr/>
            </a:pPr>
            <a:endParaRPr lang="en-US" sz="1600" b="1" kern="0" dirty="0">
              <a:solidFill>
                <a:srgbClr val="6D6E73"/>
              </a:solidFill>
              <a:latin typeface="+mj-lt"/>
            </a:endParaRPr>
          </a:p>
          <a:p>
            <a:pPr marL="227013" lvl="3" indent="-227013">
              <a:buFont typeface="Arial" panose="020B0604020202020204" pitchFamily="34" charset="0"/>
              <a:buChar char="•"/>
              <a:defRPr/>
            </a:pPr>
            <a:r>
              <a:rPr lang="en-US" sz="1600" b="1" kern="0" dirty="0">
                <a:solidFill>
                  <a:srgbClr val="6D6E73"/>
                </a:solidFill>
                <a:latin typeface="+mj-lt"/>
              </a:rPr>
              <a:t>Additional Supplies </a:t>
            </a:r>
            <a:r>
              <a:rPr lang="en-US" sz="1600" kern="0" dirty="0">
                <a:solidFill>
                  <a:srgbClr val="6D6E73"/>
                </a:solidFill>
                <a:latin typeface="+mj-lt"/>
              </a:rPr>
              <a:t>to reduce asthma triggers; and</a:t>
            </a:r>
          </a:p>
          <a:p>
            <a:pPr marL="227013" lvl="3" indent="-227013">
              <a:buFont typeface="Arial" panose="020B0604020202020204" pitchFamily="34" charset="0"/>
              <a:buChar char="•"/>
              <a:defRPr/>
            </a:pPr>
            <a:endParaRPr lang="en-US" sz="1600" kern="0" dirty="0">
              <a:solidFill>
                <a:srgbClr val="6D6E73"/>
              </a:solidFill>
              <a:latin typeface="+mj-lt"/>
            </a:endParaRPr>
          </a:p>
          <a:p>
            <a:pPr marL="227013" lvl="3" indent="-227013">
              <a:buFont typeface="Arial" panose="020B0604020202020204" pitchFamily="34" charset="0"/>
              <a:buChar char="•"/>
              <a:defRPr/>
            </a:pPr>
            <a:r>
              <a:rPr lang="en-US" sz="1600" b="1" kern="0" dirty="0">
                <a:solidFill>
                  <a:srgbClr val="6D6E73"/>
                </a:solidFill>
                <a:latin typeface="+mj-lt"/>
              </a:rPr>
              <a:t>3, 6, 9 and 12 month health surveys </a:t>
            </a:r>
            <a:r>
              <a:rPr lang="en-US" sz="1600" kern="0" dirty="0">
                <a:solidFill>
                  <a:srgbClr val="6D6E73"/>
                </a:solidFill>
                <a:latin typeface="+mj-lt"/>
              </a:rPr>
              <a:t>including CACT/CASI in person t 3 months.</a:t>
            </a:r>
          </a:p>
        </p:txBody>
      </p:sp>
    </p:spTree>
    <p:extLst>
      <p:ext uri="{BB962C8B-B14F-4D97-AF65-F5344CB8AC3E}">
        <p14:creationId xmlns:p14="http://schemas.microsoft.com/office/powerpoint/2010/main" val="2945093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39FEC-CBA6-4FB1-B85D-537C1D1FC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" y="341078"/>
            <a:ext cx="8896349" cy="584775"/>
          </a:xfrm>
        </p:spPr>
        <p:txBody>
          <a:bodyPr/>
          <a:lstStyle/>
          <a:p>
            <a:r>
              <a:rPr lang="en-US" dirty="0"/>
              <a:t>“Tier II” services are remediation services, ranging from basic mold work to structurally altering a home to address asthma causes and triggers. 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26C991-3CC2-4A45-8F1B-1E38229973E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7160" y="39329"/>
            <a:ext cx="7807432" cy="450510"/>
          </a:xfrm>
        </p:spPr>
        <p:txBody>
          <a:bodyPr/>
          <a:lstStyle/>
          <a:p>
            <a:r>
              <a:rPr lang="en-US" dirty="0"/>
              <a:t>Home Rehab – funded through energy efficiency and weatherization funds</a:t>
            </a:r>
          </a:p>
          <a:p>
            <a:endParaRPr lang="en-US" dirty="0"/>
          </a:p>
        </p:txBody>
      </p:sp>
      <p:sp>
        <p:nvSpPr>
          <p:cNvPr id="230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Tier II Healthy Homes Rehabilitation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825AB7-633D-447A-B641-6D8977FDC80F}"/>
              </a:ext>
            </a:extLst>
          </p:cNvPr>
          <p:cNvSpPr/>
          <p:nvPr/>
        </p:nvSpPr>
        <p:spPr>
          <a:xfrm>
            <a:off x="1815830" y="1012849"/>
            <a:ext cx="7217679" cy="53553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 cap="flat" cmpd="sng" algn="ctr">
            <a:solidFill>
              <a:schemeClr val="accent1"/>
            </a:solidFill>
            <a:prstDash val="solid"/>
          </a:ln>
          <a:effectLst/>
        </p:spPr>
        <p:txBody>
          <a:bodyPr wrap="square" tIns="91440" bIns="91440" rtlCol="0" anchor="t">
            <a:spAutoFit/>
          </a:bodyPr>
          <a:lstStyle/>
          <a:p>
            <a:pPr marL="0" lvl="3">
              <a:defRPr/>
            </a:pPr>
            <a:r>
              <a:rPr lang="en-US" sz="1600" b="1" kern="0" dirty="0">
                <a:solidFill>
                  <a:srgbClr val="6D6E73"/>
                </a:solidFill>
                <a:latin typeface="+mj-lt"/>
              </a:rPr>
              <a:t>Generate Scope of work </a:t>
            </a:r>
            <a:r>
              <a:rPr lang="en-US" sz="1600" kern="0" dirty="0">
                <a:solidFill>
                  <a:srgbClr val="6D6E73"/>
                </a:solidFill>
                <a:latin typeface="+mj-lt"/>
              </a:rPr>
              <a:t>for comprehensive intervention including: 	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6D6E73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27013" lvl="3" indent="-227013">
              <a:buFont typeface="Arial" panose="020B0604020202020204" pitchFamily="34" charset="0"/>
              <a:buChar char="•"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6D6E73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Mold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6D6E73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6D6E73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remediation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6D6E73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: Including </a:t>
            </a:r>
            <a:r>
              <a:rPr kumimoji="0" lang="en-US" sz="1600" i="0" u="none" strike="noStrike" kern="0" cap="none" spc="0" normalizeH="0" baseline="0" noProof="0" dirty="0" err="1">
                <a:ln>
                  <a:noFill/>
                </a:ln>
                <a:solidFill>
                  <a:srgbClr val="6D6E73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roo</a:t>
            </a:r>
            <a:r>
              <a:rPr lang="en-US" sz="1600" kern="0" dirty="0">
                <a:solidFill>
                  <a:srgbClr val="6D6E73"/>
                </a:solidFill>
                <a:latin typeface="+mj-lt"/>
              </a:rPr>
              <a:t>t-cause such as plumbing issues. 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6D6E73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6D6E73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27013" lvl="3" indent="-227013">
              <a:buFont typeface="Arial" panose="020B0604020202020204" pitchFamily="34" charset="0"/>
              <a:buChar char="•"/>
              <a:defRPr/>
            </a:pPr>
            <a:endParaRPr lang="en-US" sz="1600" b="1" kern="0" dirty="0">
              <a:solidFill>
                <a:srgbClr val="6D6E73"/>
              </a:solidFill>
              <a:latin typeface="+mj-lt"/>
            </a:endParaRPr>
          </a:p>
          <a:p>
            <a:pPr marL="227013" lvl="3" indent="-227013">
              <a:buFont typeface="Arial" panose="020B0604020202020204" pitchFamily="34" charset="0"/>
              <a:buChar char="•"/>
              <a:defRPr/>
            </a:pPr>
            <a:r>
              <a:rPr lang="en-US" sz="1600" b="1" kern="0" dirty="0">
                <a:solidFill>
                  <a:srgbClr val="6D6E73"/>
                </a:solidFill>
                <a:latin typeface="+mj-lt"/>
              </a:rPr>
              <a:t>Integrated pest management</a:t>
            </a:r>
            <a:r>
              <a:rPr lang="en-US" sz="1600" kern="0" dirty="0">
                <a:solidFill>
                  <a:srgbClr val="6D6E73"/>
                </a:solidFill>
                <a:latin typeface="+mj-lt"/>
              </a:rPr>
              <a:t>: Supplies, modification, and behavioral changes (ex. gel baits, glue traps, reducing entry points, cleaning). 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6D6E73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27013" marR="0" lvl="3" indent="-22701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6D6E73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27013" marR="0" lvl="3" indent="-22701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6D6E73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Venting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6D6E73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: Rooms 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6D6E73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kitchen, </a:t>
            </a:r>
            <a:r>
              <a:rPr lang="en-US" sz="1600" kern="0" dirty="0">
                <a:solidFill>
                  <a:srgbClr val="6D6E73"/>
                </a:solidFill>
                <a:latin typeface="+mj-lt"/>
              </a:rPr>
              <a:t>bedrooms, 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6D6E73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bathroom, and dryer.</a:t>
            </a:r>
          </a:p>
          <a:p>
            <a:pPr marL="227013" marR="0" lvl="3" indent="-22701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6D6E73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27013" marR="0" lvl="3" indent="-22701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6D6E73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Carpet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6D6E73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: R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6D6E73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emove, replace, or steam cleaning for allergens.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6D6E73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27013" marR="0" lvl="3" indent="-22701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6D6E73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27013" marR="0" lvl="3" indent="-22701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6D6E73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Air filtering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6D6E73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: S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6D6E73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ystem installed in child’s bedroom or primary residence. </a:t>
            </a:r>
          </a:p>
          <a:p>
            <a:pPr marL="227013" marR="0" lvl="3" indent="-22701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6D6E73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27013" marR="0" lvl="3" indent="-22701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6D6E73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Air conditioners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6D6E73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6D6E73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and dehumidifiers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6D6E73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: Systems installed as needed. </a:t>
            </a:r>
          </a:p>
          <a:p>
            <a:pPr marL="227013" marR="0" lvl="3" indent="-22701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6D6E73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27013" marR="0" lvl="3" indent="-22701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6D6E73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Structural repairs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6D6E73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: P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6D6E73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lumbing, patching, roofing, carpentry, and other. </a:t>
            </a:r>
          </a:p>
          <a:p>
            <a:pPr marL="227013" marR="0" lvl="3" indent="-22701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6D6E73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27013" marR="0" lvl="3" indent="-22701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6D6E73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Leveraged funding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6D6E73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:</a:t>
            </a:r>
            <a:r>
              <a:rPr lang="en-US" sz="1600" kern="0" dirty="0">
                <a:solidFill>
                  <a:srgbClr val="6D6E73"/>
                </a:solidFill>
                <a:latin typeface="+mj-lt"/>
              </a:rPr>
              <a:t> Braid other resources for lead-</a:t>
            </a:r>
            <a:r>
              <a:rPr kumimoji="0" lang="en-US" sz="1600" b="0" i="0" u="none" strike="noStrike" kern="0" cap="none" spc="0" normalizeH="0" noProof="0" dirty="0">
                <a:ln>
                  <a:noFill/>
                </a:ln>
                <a:solidFill>
                  <a:srgbClr val="6D6E73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hazard control, weatherization, injury prevention</a:t>
            </a:r>
            <a:r>
              <a:rPr lang="en-US" sz="1600" kern="0" dirty="0">
                <a:solidFill>
                  <a:srgbClr val="6D6E73"/>
                </a:solidFill>
                <a:latin typeface="+mj-lt"/>
              </a:rPr>
              <a:t>, and more.  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6D6E73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27013" marR="0" lvl="3" indent="-22701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600" b="1" kern="0" dirty="0">
              <a:solidFill>
                <a:srgbClr val="6D6E73"/>
              </a:solidFill>
              <a:latin typeface="+mj-lt"/>
            </a:endParaRPr>
          </a:p>
          <a:p>
            <a:pPr marL="227013" marR="0" lvl="3" indent="-22701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b="1" kern="0" dirty="0">
                <a:solidFill>
                  <a:srgbClr val="6D6E73"/>
                </a:solidFill>
                <a:latin typeface="+mj-lt"/>
              </a:rPr>
              <a:t>Quality Assurance / Quality Control Assessment</a:t>
            </a:r>
            <a:r>
              <a:rPr lang="en-US" sz="1600" kern="0" dirty="0">
                <a:solidFill>
                  <a:srgbClr val="6D6E73"/>
                </a:solidFill>
                <a:latin typeface="+mj-lt"/>
              </a:rPr>
              <a:t>:  Multi-party inspections and developing qualified vendor pools.  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6D6E73"/>
              </a:solidFill>
              <a:effectLst/>
              <a:uLnTx/>
              <a:uFillTx/>
              <a:latin typeface="+mj-lt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EBEE8C-59E6-4562-BE83-A14B006274A4}"/>
              </a:ext>
            </a:extLst>
          </p:cNvPr>
          <p:cNvSpPr/>
          <p:nvPr/>
        </p:nvSpPr>
        <p:spPr>
          <a:xfrm>
            <a:off x="137160" y="2455469"/>
            <a:ext cx="1600200" cy="1283127"/>
          </a:xfrm>
          <a:prstGeom prst="rect">
            <a:avLst/>
          </a:prstGeom>
          <a:solidFill>
            <a:srgbClr val="8BB836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Tier II</a:t>
            </a:r>
          </a:p>
        </p:txBody>
      </p:sp>
    </p:spTree>
    <p:extLst>
      <p:ext uri="{BB962C8B-B14F-4D97-AF65-F5344CB8AC3E}">
        <p14:creationId xmlns:p14="http://schemas.microsoft.com/office/powerpoint/2010/main" val="2162418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37160" y="39329"/>
            <a:ext cx="4457700" cy="242757"/>
          </a:xfrm>
        </p:spPr>
        <p:txBody>
          <a:bodyPr/>
          <a:lstStyle/>
          <a:p>
            <a:r>
              <a:rPr lang="en-US" dirty="0"/>
              <a:t>Program Cost Analysis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GHHI Maryland Asthma Interventions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BD382A7-22A3-4CC4-AAA1-DDD56AEA2DD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27690" y="704980"/>
          <a:ext cx="8715292" cy="27456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8823">
                  <a:extLst>
                    <a:ext uri="{9D8B030D-6E8A-4147-A177-3AD203B41FA5}">
                      <a16:colId xmlns:a16="http://schemas.microsoft.com/office/drawing/2014/main" val="2413852815"/>
                    </a:ext>
                  </a:extLst>
                </a:gridCol>
                <a:gridCol w="2178823">
                  <a:extLst>
                    <a:ext uri="{9D8B030D-6E8A-4147-A177-3AD203B41FA5}">
                      <a16:colId xmlns:a16="http://schemas.microsoft.com/office/drawing/2014/main" val="3436223223"/>
                    </a:ext>
                  </a:extLst>
                </a:gridCol>
                <a:gridCol w="2178823">
                  <a:extLst>
                    <a:ext uri="{9D8B030D-6E8A-4147-A177-3AD203B41FA5}">
                      <a16:colId xmlns:a16="http://schemas.microsoft.com/office/drawing/2014/main" val="409599772"/>
                    </a:ext>
                  </a:extLst>
                </a:gridCol>
                <a:gridCol w="2178823">
                  <a:extLst>
                    <a:ext uri="{9D8B030D-6E8A-4147-A177-3AD203B41FA5}">
                      <a16:colId xmlns:a16="http://schemas.microsoft.com/office/drawing/2014/main" val="3786157203"/>
                    </a:ext>
                  </a:extLst>
                </a:gridCol>
              </a:tblGrid>
              <a:tr h="68154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Group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Referrals Contacted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Environmental Assessments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Interventions Completed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97418757"/>
                  </a:ext>
                </a:extLst>
              </a:tr>
              <a:tr h="681542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Overall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1330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362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270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085305"/>
                  </a:ext>
                </a:extLst>
              </a:tr>
              <a:tr h="68154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Tier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700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144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9467340"/>
                  </a:ext>
                </a:extLst>
              </a:tr>
              <a:tr h="68154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Tier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126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87893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07E4FFE-94FB-496C-BE03-CA53F510CB8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37213" y="3960743"/>
          <a:ext cx="8715292" cy="2352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8823">
                  <a:extLst>
                    <a:ext uri="{9D8B030D-6E8A-4147-A177-3AD203B41FA5}">
                      <a16:colId xmlns:a16="http://schemas.microsoft.com/office/drawing/2014/main" val="2413852815"/>
                    </a:ext>
                  </a:extLst>
                </a:gridCol>
                <a:gridCol w="2178823">
                  <a:extLst>
                    <a:ext uri="{9D8B030D-6E8A-4147-A177-3AD203B41FA5}">
                      <a16:colId xmlns:a16="http://schemas.microsoft.com/office/drawing/2014/main" val="3436223223"/>
                    </a:ext>
                  </a:extLst>
                </a:gridCol>
                <a:gridCol w="2178823">
                  <a:extLst>
                    <a:ext uri="{9D8B030D-6E8A-4147-A177-3AD203B41FA5}">
                      <a16:colId xmlns:a16="http://schemas.microsoft.com/office/drawing/2014/main" val="409599772"/>
                    </a:ext>
                  </a:extLst>
                </a:gridCol>
                <a:gridCol w="2178823">
                  <a:extLst>
                    <a:ext uri="{9D8B030D-6E8A-4147-A177-3AD203B41FA5}">
                      <a16:colId xmlns:a16="http://schemas.microsoft.com/office/drawing/2014/main" val="3786157203"/>
                    </a:ext>
                  </a:extLst>
                </a:gridCol>
              </a:tblGrid>
              <a:tr h="58823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Group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Cost/Person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Number Served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Total Cost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97418757"/>
                  </a:ext>
                </a:extLst>
              </a:tr>
              <a:tr h="58823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Overall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$2,718.77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270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$734,067.73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085305"/>
                  </a:ext>
                </a:extLst>
              </a:tr>
              <a:tr h="58823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Tier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$661.52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$95,258.58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9467340"/>
                  </a:ext>
                </a:extLst>
              </a:tr>
              <a:tr h="58823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Tier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$5,088.55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$636,069.35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87893"/>
                  </a:ext>
                </a:extLst>
              </a:tr>
            </a:tbl>
          </a:graphicData>
        </a:graphic>
      </p:graphicFrame>
      <p:sp>
        <p:nvSpPr>
          <p:cNvPr id="8" name="Title 3">
            <a:extLst>
              <a:ext uri="{FF2B5EF4-FFF2-40B4-BE49-F238E27FC236}">
                <a16:creationId xmlns:a16="http://schemas.microsoft.com/office/drawing/2014/main" id="{CED7266D-AC8D-49AE-B421-49B34AF95EC8}"/>
              </a:ext>
            </a:extLst>
          </p:cNvPr>
          <p:cNvSpPr txBox="1">
            <a:spLocks/>
          </p:cNvSpPr>
          <p:nvPr/>
        </p:nvSpPr>
        <p:spPr>
          <a:xfrm>
            <a:off x="146684" y="3547548"/>
            <a:ext cx="8896349" cy="297747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0" lang="en-US" altLang="en-US" sz="2000" b="1" i="0" u="none" strike="noStrike" kern="1200" cap="none" spc="0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1661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1661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1661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1661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316531" algn="l" rtl="0" eaLnBrk="1" fontAlgn="base" hangingPunct="1">
              <a:spcBef>
                <a:spcPct val="0"/>
              </a:spcBef>
              <a:spcAft>
                <a:spcPct val="0"/>
              </a:spcAft>
              <a:defRPr sz="1661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633062" algn="l" rtl="0" eaLnBrk="1" fontAlgn="base" hangingPunct="1">
              <a:spcBef>
                <a:spcPct val="0"/>
              </a:spcBef>
              <a:spcAft>
                <a:spcPct val="0"/>
              </a:spcAft>
              <a:defRPr sz="1661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949593" algn="l" rtl="0" eaLnBrk="1" fontAlgn="base" hangingPunct="1">
              <a:spcBef>
                <a:spcPct val="0"/>
              </a:spcBef>
              <a:spcAft>
                <a:spcPct val="0"/>
              </a:spcAft>
              <a:defRPr sz="1661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266124" algn="l" rtl="0" eaLnBrk="1" fontAlgn="base" hangingPunct="1">
              <a:spcBef>
                <a:spcPct val="0"/>
              </a:spcBef>
              <a:spcAft>
                <a:spcPct val="0"/>
              </a:spcAft>
              <a:defRPr sz="1661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6E6F7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Program Cost by Level of Intensity</a:t>
            </a:r>
          </a:p>
        </p:txBody>
      </p:sp>
    </p:spTree>
    <p:extLst>
      <p:ext uri="{BB962C8B-B14F-4D97-AF65-F5344CB8AC3E}">
        <p14:creationId xmlns:p14="http://schemas.microsoft.com/office/powerpoint/2010/main" val="3057646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37160" y="39329"/>
            <a:ext cx="4457700" cy="242757"/>
          </a:xfrm>
        </p:spPr>
        <p:txBody>
          <a:bodyPr/>
          <a:lstStyle/>
          <a:p>
            <a:r>
              <a:rPr lang="en-US" dirty="0"/>
              <a:t>Summary of Methods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65018" y="1042555"/>
            <a:ext cx="7620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251 cases were matched to potential controls based on: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Contemporary asthma status per their Medicaid record (i.e., same annual pre-intervention year (baseline) period as cases),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Sex (i.e., reported “male” or “female”),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Age within 0.25 years, and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Geography based on 5-digit resident zip code. 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Pre-intervention costs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Each potential case was ultimately matched to its nearest-neighbor control in relation to baseline (the 12 months before the intervention) total Medicaid expenditures</a:t>
            </a:r>
          </a:p>
        </p:txBody>
      </p:sp>
    </p:spTree>
    <p:extLst>
      <p:ext uri="{BB962C8B-B14F-4D97-AF65-F5344CB8AC3E}">
        <p14:creationId xmlns:p14="http://schemas.microsoft.com/office/powerpoint/2010/main" val="3745501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37160" y="39329"/>
            <a:ext cx="4457700" cy="242757"/>
          </a:xfrm>
        </p:spPr>
        <p:txBody>
          <a:bodyPr/>
          <a:lstStyle/>
          <a:p>
            <a:r>
              <a:rPr lang="en-US" dirty="0"/>
              <a:t>GHHI Maryland HHTS Health Survey Results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7660" y="1183671"/>
            <a:ext cx="8896349" cy="297747"/>
          </a:xfrm>
        </p:spPr>
        <p:txBody>
          <a:bodyPr/>
          <a:lstStyle/>
          <a:p>
            <a:r>
              <a:rPr lang="en-US" dirty="0"/>
              <a:t>Mean Difference and Percent Reduction of Key Outcomes</a:t>
            </a:r>
            <a:br>
              <a:rPr lang="en-US" dirty="0"/>
            </a:b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467874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>
              <a:solidFill>
                <a:prstClr val="black"/>
              </a:solidFill>
              <a:latin typeface="Calibri"/>
            </a:endParaRP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en-US" sz="1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463176" y="2510118"/>
            <a:ext cx="914400" cy="9144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US" sz="16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53C9E8A-1DDD-477E-8FB5-8BB7978A77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" y="1824318"/>
            <a:ext cx="85344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67E2FE8-6CDF-4867-A23F-8E265467361C}"/>
              </a:ext>
            </a:extLst>
          </p:cNvPr>
          <p:cNvSpPr/>
          <p:nvPr/>
        </p:nvSpPr>
        <p:spPr>
          <a:xfrm>
            <a:off x="327660" y="5193471"/>
            <a:ext cx="8534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000" b="1" dirty="0">
                <a:solidFill>
                  <a:srgbClr val="6E6F7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Results are based on self-report of caregivers in health survey.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286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37160" y="39329"/>
            <a:ext cx="4457700" cy="242757"/>
          </a:xfrm>
        </p:spPr>
        <p:txBody>
          <a:bodyPr/>
          <a:lstStyle/>
          <a:p>
            <a:r>
              <a:rPr lang="en-US" dirty="0"/>
              <a:t>Overall Medicaid Costs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B2A4168-7A4B-4053-B9E7-E140AE0E71D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37159" y="1096700"/>
          <a:ext cx="8718276" cy="34540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7408">
                  <a:extLst>
                    <a:ext uri="{9D8B030D-6E8A-4147-A177-3AD203B41FA5}">
                      <a16:colId xmlns:a16="http://schemas.microsoft.com/office/drawing/2014/main" val="1787114853"/>
                    </a:ext>
                  </a:extLst>
                </a:gridCol>
                <a:gridCol w="1190209">
                  <a:extLst>
                    <a:ext uri="{9D8B030D-6E8A-4147-A177-3AD203B41FA5}">
                      <a16:colId xmlns:a16="http://schemas.microsoft.com/office/drawing/2014/main" val="3285420114"/>
                    </a:ext>
                  </a:extLst>
                </a:gridCol>
                <a:gridCol w="972486">
                  <a:extLst>
                    <a:ext uri="{9D8B030D-6E8A-4147-A177-3AD203B41FA5}">
                      <a16:colId xmlns:a16="http://schemas.microsoft.com/office/drawing/2014/main" val="4204130962"/>
                    </a:ext>
                  </a:extLst>
                </a:gridCol>
                <a:gridCol w="928943">
                  <a:extLst>
                    <a:ext uri="{9D8B030D-6E8A-4147-A177-3AD203B41FA5}">
                      <a16:colId xmlns:a16="http://schemas.microsoft.com/office/drawing/2014/main" val="2009231071"/>
                    </a:ext>
                  </a:extLst>
                </a:gridCol>
                <a:gridCol w="899914">
                  <a:extLst>
                    <a:ext uri="{9D8B030D-6E8A-4147-A177-3AD203B41FA5}">
                      <a16:colId xmlns:a16="http://schemas.microsoft.com/office/drawing/2014/main" val="4026182064"/>
                    </a:ext>
                  </a:extLst>
                </a:gridCol>
                <a:gridCol w="1030547">
                  <a:extLst>
                    <a:ext uri="{9D8B030D-6E8A-4147-A177-3AD203B41FA5}">
                      <a16:colId xmlns:a16="http://schemas.microsoft.com/office/drawing/2014/main" val="2472398906"/>
                    </a:ext>
                  </a:extLst>
                </a:gridCol>
                <a:gridCol w="841854">
                  <a:extLst>
                    <a:ext uri="{9D8B030D-6E8A-4147-A177-3AD203B41FA5}">
                      <a16:colId xmlns:a16="http://schemas.microsoft.com/office/drawing/2014/main" val="437146930"/>
                    </a:ext>
                  </a:extLst>
                </a:gridCol>
                <a:gridCol w="963786">
                  <a:extLst>
                    <a:ext uri="{9D8B030D-6E8A-4147-A177-3AD203B41FA5}">
                      <a16:colId xmlns:a16="http://schemas.microsoft.com/office/drawing/2014/main" val="1815540281"/>
                    </a:ext>
                  </a:extLst>
                </a:gridCol>
                <a:gridCol w="923129">
                  <a:extLst>
                    <a:ext uri="{9D8B030D-6E8A-4147-A177-3AD203B41FA5}">
                      <a16:colId xmlns:a16="http://schemas.microsoft.com/office/drawing/2014/main" val="4149722044"/>
                    </a:ext>
                  </a:extLst>
                </a:gridCol>
              </a:tblGrid>
              <a:tr h="102255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Group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Baseline* Total Cost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Follow Up** Total Cost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Change (Total Cost)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Baseline* Cost (Mean)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Follow Up** Cost (Mean)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Change  (Mean)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Baseline* Cost (Median)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Follow Up** Cost (Median)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23774730"/>
                  </a:ext>
                </a:extLst>
              </a:tr>
              <a:tr h="573157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Control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$1,210,057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$995,435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-$214,622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$5,063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$4,165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-$898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$3,165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$1,927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68890774"/>
                  </a:ext>
                </a:extLst>
              </a:tr>
              <a:tr h="712008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Treatment (Overall)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$1,935,183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$1,538,921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-$396,262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$8,097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$6,439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-$1,658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$3,776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$2,863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7264179"/>
                  </a:ext>
                </a:extLst>
              </a:tr>
              <a:tr h="573157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Tier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$1,001,088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$933,248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-$67,840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$7,821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$7,291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-$530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$3,856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$2,702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0789152"/>
                  </a:ext>
                </a:extLst>
              </a:tr>
              <a:tr h="573157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Tier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$934,065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$605,616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-$328,449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$8,415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$5,456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-$2,959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$3,747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$3,279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8923086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79ADC29-2C82-4766-8356-5482E5B2093E}"/>
              </a:ext>
            </a:extLst>
          </p:cNvPr>
          <p:cNvSpPr txBox="1"/>
          <p:nvPr/>
        </p:nvSpPr>
        <p:spPr>
          <a:xfrm>
            <a:off x="334285" y="4996366"/>
            <a:ext cx="8521149" cy="74212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*Represents money spent in 12 months prior to intervention.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**Represents money spent in 12 months post intervention completion.</a:t>
            </a:r>
          </a:p>
        </p:txBody>
      </p:sp>
    </p:spTree>
    <p:extLst>
      <p:ext uri="{BB962C8B-B14F-4D97-AF65-F5344CB8AC3E}">
        <p14:creationId xmlns:p14="http://schemas.microsoft.com/office/powerpoint/2010/main" val="542177300"/>
      </p:ext>
    </p:extLst>
  </p:cSld>
  <p:clrMapOvr>
    <a:masterClrMapping/>
  </p:clrMapOvr>
</p:sld>
</file>

<file path=ppt/theme/theme1.xml><?xml version="1.0" encoding="utf-8"?>
<a:theme xmlns:a="http://schemas.openxmlformats.org/drawingml/2006/main" name="1_GHHI - Reading deck template 2016">
  <a:themeElements>
    <a:clrScheme name="GHHI colors">
      <a:dk1>
        <a:sysClr val="windowText" lastClr="000000"/>
      </a:dk1>
      <a:lt1>
        <a:srgbClr val="FFFFFF"/>
      </a:lt1>
      <a:dk2>
        <a:srgbClr val="6E6F71"/>
      </a:dk2>
      <a:lt2>
        <a:srgbClr val="6E6F71"/>
      </a:lt2>
      <a:accent1>
        <a:srgbClr val="8ABA33"/>
      </a:accent1>
      <a:accent2>
        <a:srgbClr val="F8971D"/>
      </a:accent2>
      <a:accent3>
        <a:srgbClr val="0067B1"/>
      </a:accent3>
      <a:accent4>
        <a:srgbClr val="7556A4"/>
      </a:accent4>
      <a:accent5>
        <a:srgbClr val="147556"/>
      </a:accent5>
      <a:accent6>
        <a:srgbClr val="A7CB66"/>
      </a:accent6>
      <a:hlink>
        <a:srgbClr val="F8971D"/>
      </a:hlink>
      <a:folHlink>
        <a:srgbClr val="F8971D"/>
      </a:folHlink>
    </a:clrScheme>
    <a:fontScheme name="Blan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noFill/>
          <a:prstDash val="solid"/>
          <a:round/>
          <a:headEnd type="none" w="lg" len="lg"/>
          <a:tailEnd type="none" w="lg" len="lg"/>
        </a:ln>
        <a:effectLst/>
        <a:extLst/>
      </a:spPr>
      <a:bodyPr vert="horz" wrap="none" lIns="91440" tIns="9144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4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bg2"/>
          </a:solidFill>
          <a:prstDash val="solid"/>
          <a:round/>
          <a:headEnd type="none" w="lg" len="lg"/>
          <a:tailEnd type="none" w="lg" len="lg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tx1"/>
                </a:outerShdw>
              </a:effectLst>
            </a14:hiddenEffects>
          </a:ext>
        </a:extLst>
      </a:spPr>
      <a:bodyPr vert="horz" wrap="none" lIns="91440" tIns="9144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  <a:txDef>
      <a:spPr>
        <a:noFill/>
      </a:spPr>
      <a:bodyPr wrap="square" lIns="0" tIns="0" rIns="0" bIns="0" rtlCol="0">
        <a:noAutofit/>
      </a:bodyPr>
      <a:lstStyle>
        <a:defPPr>
          <a:defRPr sz="1600" dirty="0" smtClean="0"/>
        </a:defPPr>
      </a:lstStyle>
    </a:tx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177B57"/>
        </a:dk2>
        <a:lt2>
          <a:srgbClr val="808080"/>
        </a:lt2>
        <a:accent1>
          <a:srgbClr val="E2E2E2"/>
        </a:accent1>
        <a:accent2>
          <a:srgbClr val="BCDEC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AC9B0"/>
        </a:accent6>
        <a:hlink>
          <a:srgbClr val="5BAD82"/>
        </a:hlink>
        <a:folHlink>
          <a:srgbClr val="8EC6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177B57"/>
        </a:dk2>
        <a:lt2>
          <a:srgbClr val="000000"/>
        </a:lt2>
        <a:accent1>
          <a:srgbClr val="E2E2E2"/>
        </a:accent1>
        <a:accent2>
          <a:srgbClr val="BCDEC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AC9B0"/>
        </a:accent6>
        <a:hlink>
          <a:srgbClr val="5BAD82"/>
        </a:hlink>
        <a:folHlink>
          <a:srgbClr val="8EC6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GHHI - Template" id="{3BA769C9-EB4C-468F-8D06-9CF77B54C65E}" vid="{99208E1A-3564-48C7-B1F6-E7775553A498}"/>
    </a:ext>
  </a:extLst>
</a:theme>
</file>

<file path=ppt/theme/theme2.xml><?xml version="1.0" encoding="utf-8"?>
<a:theme xmlns:a="http://schemas.openxmlformats.org/drawingml/2006/main" name="2_GHHI - Reading deck template 2016">
  <a:themeElements>
    <a:clrScheme name="Custom 3">
      <a:dk1>
        <a:srgbClr val="6E6F71"/>
      </a:dk1>
      <a:lt1>
        <a:srgbClr val="FFFFFF"/>
      </a:lt1>
      <a:dk2>
        <a:srgbClr val="6E6F71"/>
      </a:dk2>
      <a:lt2>
        <a:srgbClr val="FFFFFF"/>
      </a:lt2>
      <a:accent1>
        <a:srgbClr val="8ABA33"/>
      </a:accent1>
      <a:accent2>
        <a:srgbClr val="F8971D"/>
      </a:accent2>
      <a:accent3>
        <a:srgbClr val="0067B1"/>
      </a:accent3>
      <a:accent4>
        <a:srgbClr val="7556A4"/>
      </a:accent4>
      <a:accent5>
        <a:srgbClr val="147556"/>
      </a:accent5>
      <a:accent6>
        <a:srgbClr val="A7CB66"/>
      </a:accent6>
      <a:hlink>
        <a:srgbClr val="0067B1"/>
      </a:hlink>
      <a:folHlink>
        <a:srgbClr val="0067B1"/>
      </a:folHlink>
    </a:clrScheme>
    <a:fontScheme name="Blan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noFill/>
          <a:prstDash val="solid"/>
          <a:round/>
          <a:headEnd type="none" w="lg" len="lg"/>
          <a:tailEnd type="none" w="lg" len="lg"/>
        </a:ln>
        <a:effectLst/>
        <a:extLst/>
      </a:spPr>
      <a:bodyPr vert="horz" wrap="none" lIns="91440" tIns="9144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4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bg2"/>
          </a:solidFill>
          <a:prstDash val="solid"/>
          <a:round/>
          <a:headEnd type="none" w="lg" len="lg"/>
          <a:tailEnd type="none" w="lg" len="lg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tx1"/>
                </a:outerShdw>
              </a:effectLst>
            </a14:hiddenEffects>
          </a:ext>
        </a:extLst>
      </a:spPr>
      <a:bodyPr vert="horz" wrap="none" lIns="91440" tIns="9144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  <a:txDef>
      <a:spPr>
        <a:noFill/>
      </a:spPr>
      <a:bodyPr wrap="square" lIns="0" tIns="0" rIns="0" bIns="0" rtlCol="0">
        <a:noAutofit/>
      </a:bodyPr>
      <a:lstStyle>
        <a:defPPr>
          <a:defRPr sz="1600" dirty="0" smtClean="0"/>
        </a:defPPr>
      </a:lstStyle>
    </a:tx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177B57"/>
        </a:dk2>
        <a:lt2>
          <a:srgbClr val="808080"/>
        </a:lt2>
        <a:accent1>
          <a:srgbClr val="E2E2E2"/>
        </a:accent1>
        <a:accent2>
          <a:srgbClr val="BCDEC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AC9B0"/>
        </a:accent6>
        <a:hlink>
          <a:srgbClr val="5BAD82"/>
        </a:hlink>
        <a:folHlink>
          <a:srgbClr val="8EC6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177B57"/>
        </a:dk2>
        <a:lt2>
          <a:srgbClr val="000000"/>
        </a:lt2>
        <a:accent1>
          <a:srgbClr val="E2E2E2"/>
        </a:accent1>
        <a:accent2>
          <a:srgbClr val="BCDEC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AC9B0"/>
        </a:accent6>
        <a:hlink>
          <a:srgbClr val="5BAD82"/>
        </a:hlink>
        <a:folHlink>
          <a:srgbClr val="8EC6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GHHI - Template" id="{3BA769C9-EB4C-468F-8D06-9CF77B54C65E}" vid="{99208E1A-3564-48C7-B1F6-E7775553A498}"/>
    </a:ext>
  </a:extLst>
</a:theme>
</file>

<file path=ppt/theme/theme3.xml><?xml version="1.0" encoding="utf-8"?>
<a:theme xmlns:a="http://schemas.openxmlformats.org/drawingml/2006/main" name="3_GHHI - Reading deck template 2016">
  <a:themeElements>
    <a:clrScheme name="Custom 3">
      <a:dk1>
        <a:srgbClr val="6E6F71"/>
      </a:dk1>
      <a:lt1>
        <a:srgbClr val="FFFFFF"/>
      </a:lt1>
      <a:dk2>
        <a:srgbClr val="6E6F71"/>
      </a:dk2>
      <a:lt2>
        <a:srgbClr val="FFFFFF"/>
      </a:lt2>
      <a:accent1>
        <a:srgbClr val="8ABA33"/>
      </a:accent1>
      <a:accent2>
        <a:srgbClr val="F8971D"/>
      </a:accent2>
      <a:accent3>
        <a:srgbClr val="0067B1"/>
      </a:accent3>
      <a:accent4>
        <a:srgbClr val="7556A4"/>
      </a:accent4>
      <a:accent5>
        <a:srgbClr val="147556"/>
      </a:accent5>
      <a:accent6>
        <a:srgbClr val="A7CB66"/>
      </a:accent6>
      <a:hlink>
        <a:srgbClr val="0067B1"/>
      </a:hlink>
      <a:folHlink>
        <a:srgbClr val="0067B1"/>
      </a:folHlink>
    </a:clrScheme>
    <a:fontScheme name="Blan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noFill/>
          <a:prstDash val="solid"/>
          <a:round/>
          <a:headEnd type="none" w="lg" len="lg"/>
          <a:tailEnd type="none" w="lg" len="lg"/>
        </a:ln>
        <a:effectLst/>
        <a:extLst/>
      </a:spPr>
      <a:bodyPr vert="horz" wrap="none" lIns="91440" tIns="9144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4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bg2"/>
          </a:solidFill>
          <a:prstDash val="solid"/>
          <a:round/>
          <a:headEnd type="none" w="lg" len="lg"/>
          <a:tailEnd type="none" w="lg" len="lg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tx1"/>
                </a:outerShdw>
              </a:effectLst>
            </a14:hiddenEffects>
          </a:ext>
        </a:extLst>
      </a:spPr>
      <a:bodyPr vert="horz" wrap="none" lIns="91440" tIns="9144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  <a:txDef>
      <a:spPr>
        <a:noFill/>
      </a:spPr>
      <a:bodyPr wrap="square" lIns="0" tIns="0" rIns="0" bIns="0" rtlCol="0">
        <a:noAutofit/>
      </a:bodyPr>
      <a:lstStyle>
        <a:defPPr>
          <a:defRPr sz="1600" dirty="0" smtClean="0"/>
        </a:defPPr>
      </a:lstStyle>
    </a:tx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177B57"/>
        </a:dk2>
        <a:lt2>
          <a:srgbClr val="808080"/>
        </a:lt2>
        <a:accent1>
          <a:srgbClr val="E2E2E2"/>
        </a:accent1>
        <a:accent2>
          <a:srgbClr val="BCDEC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AC9B0"/>
        </a:accent6>
        <a:hlink>
          <a:srgbClr val="5BAD82"/>
        </a:hlink>
        <a:folHlink>
          <a:srgbClr val="8EC6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177B57"/>
        </a:dk2>
        <a:lt2>
          <a:srgbClr val="000000"/>
        </a:lt2>
        <a:accent1>
          <a:srgbClr val="E2E2E2"/>
        </a:accent1>
        <a:accent2>
          <a:srgbClr val="BCDEC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AC9B0"/>
        </a:accent6>
        <a:hlink>
          <a:srgbClr val="5BAD82"/>
        </a:hlink>
        <a:folHlink>
          <a:srgbClr val="8EC6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GHHI - Template" id="{3BA769C9-EB4C-468F-8D06-9CF77B54C65E}" vid="{99208E1A-3564-48C7-B1F6-E7775553A498}"/>
    </a:ext>
  </a:extLst>
</a:theme>
</file>

<file path=ppt/theme/theme4.xml><?xml version="1.0" encoding="utf-8"?>
<a:theme xmlns:a="http://schemas.openxmlformats.org/drawingml/2006/main" name="4_GHHI - Reading deck template 2016">
  <a:themeElements>
    <a:clrScheme name="GHHI colors">
      <a:dk1>
        <a:sysClr val="windowText" lastClr="000000"/>
      </a:dk1>
      <a:lt1>
        <a:srgbClr val="FFFFFF"/>
      </a:lt1>
      <a:dk2>
        <a:srgbClr val="6E6F71"/>
      </a:dk2>
      <a:lt2>
        <a:srgbClr val="6E6F71"/>
      </a:lt2>
      <a:accent1>
        <a:srgbClr val="8ABA33"/>
      </a:accent1>
      <a:accent2>
        <a:srgbClr val="F8971D"/>
      </a:accent2>
      <a:accent3>
        <a:srgbClr val="0067B1"/>
      </a:accent3>
      <a:accent4>
        <a:srgbClr val="7556A4"/>
      </a:accent4>
      <a:accent5>
        <a:srgbClr val="147556"/>
      </a:accent5>
      <a:accent6>
        <a:srgbClr val="A7CB66"/>
      </a:accent6>
      <a:hlink>
        <a:srgbClr val="F8971D"/>
      </a:hlink>
      <a:folHlink>
        <a:srgbClr val="F8971D"/>
      </a:folHlink>
    </a:clrScheme>
    <a:fontScheme name="Blan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noFill/>
          <a:prstDash val="solid"/>
          <a:round/>
          <a:headEnd type="none" w="lg" len="lg"/>
          <a:tailEnd type="none" w="lg" len="lg"/>
        </a:ln>
        <a:effectLst/>
        <a:extLst/>
      </a:spPr>
      <a:bodyPr vert="horz" wrap="none" lIns="91440" tIns="9144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4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bg2"/>
          </a:solidFill>
          <a:prstDash val="solid"/>
          <a:round/>
          <a:headEnd type="none" w="lg" len="lg"/>
          <a:tailEnd type="none" w="lg" len="lg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tx1"/>
                </a:outerShdw>
              </a:effectLst>
            </a14:hiddenEffects>
          </a:ext>
        </a:extLst>
      </a:spPr>
      <a:bodyPr vert="horz" wrap="none" lIns="91440" tIns="9144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  <a:txDef>
      <a:spPr>
        <a:noFill/>
      </a:spPr>
      <a:bodyPr wrap="square" lIns="0" tIns="0" rIns="0" bIns="0" rtlCol="0">
        <a:noAutofit/>
      </a:bodyPr>
      <a:lstStyle>
        <a:defPPr>
          <a:defRPr sz="1600" dirty="0" smtClean="0"/>
        </a:defPPr>
      </a:lstStyle>
    </a:tx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177B57"/>
        </a:dk2>
        <a:lt2>
          <a:srgbClr val="808080"/>
        </a:lt2>
        <a:accent1>
          <a:srgbClr val="E2E2E2"/>
        </a:accent1>
        <a:accent2>
          <a:srgbClr val="BCDEC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AC9B0"/>
        </a:accent6>
        <a:hlink>
          <a:srgbClr val="5BAD82"/>
        </a:hlink>
        <a:folHlink>
          <a:srgbClr val="8EC6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177B57"/>
        </a:dk2>
        <a:lt2>
          <a:srgbClr val="000000"/>
        </a:lt2>
        <a:accent1>
          <a:srgbClr val="E2E2E2"/>
        </a:accent1>
        <a:accent2>
          <a:srgbClr val="BCDEC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AC9B0"/>
        </a:accent6>
        <a:hlink>
          <a:srgbClr val="5BAD82"/>
        </a:hlink>
        <a:folHlink>
          <a:srgbClr val="8EC6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GHHI - Template" id="{3BA769C9-EB4C-468F-8D06-9CF77B54C65E}" vid="{99208E1A-3564-48C7-B1F6-E7775553A498}"/>
    </a:ext>
  </a:extLst>
</a:theme>
</file>

<file path=ppt/theme/theme5.xml><?xml version="1.0" encoding="utf-8"?>
<a:theme xmlns:a="http://schemas.openxmlformats.org/drawingml/2006/main" name="5_GHHI - Reading deck template 2016">
  <a:themeElements>
    <a:clrScheme name="Custom 3">
      <a:dk1>
        <a:srgbClr val="6E6F71"/>
      </a:dk1>
      <a:lt1>
        <a:srgbClr val="FFFFFF"/>
      </a:lt1>
      <a:dk2>
        <a:srgbClr val="6E6F71"/>
      </a:dk2>
      <a:lt2>
        <a:srgbClr val="FFFFFF"/>
      </a:lt2>
      <a:accent1>
        <a:srgbClr val="8ABA33"/>
      </a:accent1>
      <a:accent2>
        <a:srgbClr val="F8971D"/>
      </a:accent2>
      <a:accent3>
        <a:srgbClr val="0067B1"/>
      </a:accent3>
      <a:accent4>
        <a:srgbClr val="7556A4"/>
      </a:accent4>
      <a:accent5>
        <a:srgbClr val="147556"/>
      </a:accent5>
      <a:accent6>
        <a:srgbClr val="A7CB66"/>
      </a:accent6>
      <a:hlink>
        <a:srgbClr val="0067B1"/>
      </a:hlink>
      <a:folHlink>
        <a:srgbClr val="0067B1"/>
      </a:folHlink>
    </a:clrScheme>
    <a:fontScheme name="Blan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noFill/>
          <a:prstDash val="solid"/>
          <a:round/>
          <a:headEnd type="none" w="lg" len="lg"/>
          <a:tailEnd type="none" w="lg" len="lg"/>
        </a:ln>
        <a:effectLst/>
        <a:extLst/>
      </a:spPr>
      <a:bodyPr vert="horz" wrap="none" lIns="91440" tIns="9144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4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bg2"/>
          </a:solidFill>
          <a:prstDash val="solid"/>
          <a:round/>
          <a:headEnd type="none" w="lg" len="lg"/>
          <a:tailEnd type="none" w="lg" len="lg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tx1"/>
                </a:outerShdw>
              </a:effectLst>
            </a14:hiddenEffects>
          </a:ext>
        </a:extLst>
      </a:spPr>
      <a:bodyPr vert="horz" wrap="none" lIns="91440" tIns="9144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  <a:txDef>
      <a:spPr>
        <a:noFill/>
      </a:spPr>
      <a:bodyPr wrap="square" lIns="0" tIns="0" rIns="0" bIns="0" rtlCol="0">
        <a:noAutofit/>
      </a:bodyPr>
      <a:lstStyle>
        <a:defPPr>
          <a:defRPr sz="1600" dirty="0" smtClean="0"/>
        </a:defPPr>
      </a:lstStyle>
    </a:tx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177B57"/>
        </a:dk2>
        <a:lt2>
          <a:srgbClr val="808080"/>
        </a:lt2>
        <a:accent1>
          <a:srgbClr val="E2E2E2"/>
        </a:accent1>
        <a:accent2>
          <a:srgbClr val="BCDEC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AC9B0"/>
        </a:accent6>
        <a:hlink>
          <a:srgbClr val="5BAD82"/>
        </a:hlink>
        <a:folHlink>
          <a:srgbClr val="8EC6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177B57"/>
        </a:dk2>
        <a:lt2>
          <a:srgbClr val="000000"/>
        </a:lt2>
        <a:accent1>
          <a:srgbClr val="E2E2E2"/>
        </a:accent1>
        <a:accent2>
          <a:srgbClr val="BCDEC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AC9B0"/>
        </a:accent6>
        <a:hlink>
          <a:srgbClr val="5BAD82"/>
        </a:hlink>
        <a:folHlink>
          <a:srgbClr val="8EC6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GHHI - Template" id="{3BA769C9-EB4C-468F-8D06-9CF77B54C65E}" vid="{99208E1A-3564-48C7-B1F6-E7775553A498}"/>
    </a:ext>
  </a:extLst>
</a:theme>
</file>

<file path=ppt/theme/theme6.xml><?xml version="1.0" encoding="utf-8"?>
<a:theme xmlns:a="http://schemas.openxmlformats.org/drawingml/2006/main" name="6_GHHI - Reading deck template 2016">
  <a:themeElements>
    <a:clrScheme name="GHHI colors">
      <a:dk1>
        <a:sysClr val="windowText" lastClr="000000"/>
      </a:dk1>
      <a:lt1>
        <a:srgbClr val="FFFFFF"/>
      </a:lt1>
      <a:dk2>
        <a:srgbClr val="6E6F71"/>
      </a:dk2>
      <a:lt2>
        <a:srgbClr val="6E6F71"/>
      </a:lt2>
      <a:accent1>
        <a:srgbClr val="8ABA33"/>
      </a:accent1>
      <a:accent2>
        <a:srgbClr val="F8971D"/>
      </a:accent2>
      <a:accent3>
        <a:srgbClr val="0067B1"/>
      </a:accent3>
      <a:accent4>
        <a:srgbClr val="7556A4"/>
      </a:accent4>
      <a:accent5>
        <a:srgbClr val="147556"/>
      </a:accent5>
      <a:accent6>
        <a:srgbClr val="A7CB66"/>
      </a:accent6>
      <a:hlink>
        <a:srgbClr val="F8971D"/>
      </a:hlink>
      <a:folHlink>
        <a:srgbClr val="F8971D"/>
      </a:folHlink>
    </a:clrScheme>
    <a:fontScheme name="Blan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noFill/>
          <a:prstDash val="solid"/>
          <a:round/>
          <a:headEnd type="none" w="lg" len="lg"/>
          <a:tailEnd type="none" w="lg" len="lg"/>
        </a:ln>
        <a:effectLst/>
        <a:extLst/>
      </a:spPr>
      <a:bodyPr vert="horz" wrap="none" lIns="91440" tIns="9144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4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bg2"/>
          </a:solidFill>
          <a:prstDash val="solid"/>
          <a:round/>
          <a:headEnd type="none" w="lg" len="lg"/>
          <a:tailEnd type="none" w="lg" len="lg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tx1"/>
                </a:outerShdw>
              </a:effectLst>
            </a14:hiddenEffects>
          </a:ext>
        </a:extLst>
      </a:spPr>
      <a:bodyPr vert="horz" wrap="none" lIns="91440" tIns="9144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  <a:txDef>
      <a:spPr>
        <a:noFill/>
      </a:spPr>
      <a:bodyPr wrap="square" lIns="0" tIns="0" rIns="0" bIns="0" rtlCol="0">
        <a:noAutofit/>
      </a:bodyPr>
      <a:lstStyle>
        <a:defPPr>
          <a:defRPr sz="1600" dirty="0" smtClean="0"/>
        </a:defPPr>
      </a:lstStyle>
    </a:tx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177B57"/>
        </a:dk2>
        <a:lt2>
          <a:srgbClr val="808080"/>
        </a:lt2>
        <a:accent1>
          <a:srgbClr val="E2E2E2"/>
        </a:accent1>
        <a:accent2>
          <a:srgbClr val="BCDEC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AC9B0"/>
        </a:accent6>
        <a:hlink>
          <a:srgbClr val="5BAD82"/>
        </a:hlink>
        <a:folHlink>
          <a:srgbClr val="8EC6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177B57"/>
        </a:dk2>
        <a:lt2>
          <a:srgbClr val="000000"/>
        </a:lt2>
        <a:accent1>
          <a:srgbClr val="E2E2E2"/>
        </a:accent1>
        <a:accent2>
          <a:srgbClr val="BCDEC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AC9B0"/>
        </a:accent6>
        <a:hlink>
          <a:srgbClr val="5BAD82"/>
        </a:hlink>
        <a:folHlink>
          <a:srgbClr val="8EC6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GHHI - Template" id="{3BA769C9-EB4C-468F-8D06-9CF77B54C65E}" vid="{99208E1A-3564-48C7-B1F6-E7775553A498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38464</TotalTime>
  <Words>703</Words>
  <Application>Microsoft Office PowerPoint</Application>
  <PresentationFormat>On-screen Show (4:3)</PresentationFormat>
  <Paragraphs>177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Calibri</vt:lpstr>
      <vt:lpstr>Tahoma</vt:lpstr>
      <vt:lpstr>Wingdings</vt:lpstr>
      <vt:lpstr>1_GHHI - Reading deck template 2016</vt:lpstr>
      <vt:lpstr>2_GHHI - Reading deck template 2016</vt:lpstr>
      <vt:lpstr>3_GHHI - Reading deck template 2016</vt:lpstr>
      <vt:lpstr>4_GHHI - Reading deck template 2016</vt:lpstr>
      <vt:lpstr>5_GHHI - Reading deck template 2016</vt:lpstr>
      <vt:lpstr>6_GHHI - Reading deck template 2016</vt:lpstr>
      <vt:lpstr>Good Climate Policy Starts with Health  Community Health &amp; Equity Breakout</vt:lpstr>
      <vt:lpstr>The HHTS was a GHHI-led partnership investigating the impact of healthy housing across sectors.  </vt:lpstr>
      <vt:lpstr>Services start with intake and assessment, where we start to build the relationship.  </vt:lpstr>
      <vt:lpstr>“Tier I” services are home-based education, supplies, and related items that do not require more substantial interventions.  </vt:lpstr>
      <vt:lpstr>“Tier II” services are remediation services, ranging from basic mold work to structurally altering a home to address asthma causes and triggers.  </vt:lpstr>
      <vt:lpstr>GHHI Maryland Asthma Interventions</vt:lpstr>
      <vt:lpstr>PowerPoint Presentation</vt:lpstr>
      <vt:lpstr>Mean Difference and Percent Reduction of Key Outcomes 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GHHI presentation</dc:title>
  <dc:creator>Trent Van Alfen</dc:creator>
  <cp:lastModifiedBy>Michael McKnight</cp:lastModifiedBy>
  <cp:revision>420</cp:revision>
  <dcterms:created xsi:type="dcterms:W3CDTF">2016-11-03T20:30:21Z</dcterms:created>
  <dcterms:modified xsi:type="dcterms:W3CDTF">2019-04-24T12:26:59Z</dcterms:modified>
</cp:coreProperties>
</file>