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1" r:id="rId4"/>
    <p:sldId id="264" r:id="rId5"/>
    <p:sldId id="259" r:id="rId6"/>
    <p:sldId id="258" r:id="rId7"/>
    <p:sldId id="261" r:id="rId8"/>
    <p:sldId id="262" r:id="rId9"/>
    <p:sldId id="269" r:id="rId10"/>
    <p:sldId id="268" r:id="rId11"/>
    <p:sldId id="265" r:id="rId12"/>
    <p:sldId id="267" r:id="rId13"/>
    <p:sldId id="270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47" d="100"/>
          <a:sy n="147" d="100"/>
        </p:scale>
        <p:origin x="640" y="1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7873F-1617-4478-B613-0B0D6191C11B}" type="doc">
      <dgm:prSet loTypeId="urn:microsoft.com/office/officeart/2005/8/layout/vList5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42D6F69-235A-470F-BE89-9C4261D88732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79347354-E12E-4AA3-93CB-3643DFA37B2A}" type="parTrans" cxnId="{AE8A7564-84AF-42C2-8977-0F9459CD3CCB}">
      <dgm:prSet/>
      <dgm:spPr/>
      <dgm:t>
        <a:bodyPr/>
        <a:lstStyle/>
        <a:p>
          <a:endParaRPr lang="en-US"/>
        </a:p>
      </dgm:t>
    </dgm:pt>
    <dgm:pt modelId="{C5043825-A0C1-4957-9F75-C6313A605E20}" type="sibTrans" cxnId="{AE8A7564-84AF-42C2-8977-0F9459CD3CCB}">
      <dgm:prSet/>
      <dgm:spPr/>
      <dgm:t>
        <a:bodyPr/>
        <a:lstStyle/>
        <a:p>
          <a:endParaRPr lang="en-US"/>
        </a:p>
      </dgm:t>
    </dgm:pt>
    <dgm:pt modelId="{2E0E8488-2446-4694-BBAF-AEF348C8BA66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2</a:t>
          </a:r>
        </a:p>
      </dgm:t>
    </dgm:pt>
    <dgm:pt modelId="{E6FA3F4C-A17C-431C-BA76-6CD510CD0C0B}" type="parTrans" cxnId="{BE89B291-085C-4FB0-A73E-279A7CFD9B20}">
      <dgm:prSet/>
      <dgm:spPr/>
      <dgm:t>
        <a:bodyPr/>
        <a:lstStyle/>
        <a:p>
          <a:endParaRPr lang="en-US"/>
        </a:p>
      </dgm:t>
    </dgm:pt>
    <dgm:pt modelId="{568C38F2-AEAF-462F-A989-0FDDF75E6A48}" type="sibTrans" cxnId="{BE89B291-085C-4FB0-A73E-279A7CFD9B20}">
      <dgm:prSet/>
      <dgm:spPr/>
      <dgm:t>
        <a:bodyPr/>
        <a:lstStyle/>
        <a:p>
          <a:endParaRPr lang="en-US"/>
        </a:p>
      </dgm:t>
    </dgm:pt>
    <dgm:pt modelId="{6A20C3D3-0D61-4290-A37C-B693E1F60134}">
      <dgm:prSet phldrT="[Text]"/>
      <dgm:spPr/>
      <dgm:t>
        <a:bodyPr/>
        <a:lstStyle/>
        <a:p>
          <a:r>
            <a:rPr lang="en-US" dirty="0"/>
            <a:t>It’s happening here</a:t>
          </a:r>
        </a:p>
      </dgm:t>
    </dgm:pt>
    <dgm:pt modelId="{BD6F6EBC-FB4C-4A94-AE41-8CBF65F21AEE}" type="parTrans" cxnId="{8753D755-8568-4DA5-AB9F-A1361AB8CBB2}">
      <dgm:prSet/>
      <dgm:spPr/>
      <dgm:t>
        <a:bodyPr/>
        <a:lstStyle/>
        <a:p>
          <a:endParaRPr lang="en-US"/>
        </a:p>
      </dgm:t>
    </dgm:pt>
    <dgm:pt modelId="{3AB0C777-AFC8-44F2-8426-A4AE3E3558E7}" type="sibTrans" cxnId="{8753D755-8568-4DA5-AB9F-A1361AB8CBB2}">
      <dgm:prSet/>
      <dgm:spPr/>
      <dgm:t>
        <a:bodyPr/>
        <a:lstStyle/>
        <a:p>
          <a:endParaRPr lang="en-US"/>
        </a:p>
      </dgm:t>
    </dgm:pt>
    <dgm:pt modelId="{4CEF1DB5-0299-469F-A227-D2E84CC0E89E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3</a:t>
          </a:r>
        </a:p>
      </dgm:t>
    </dgm:pt>
    <dgm:pt modelId="{FCB30E61-CC0E-48C7-9786-5F661F81961E}" type="parTrans" cxnId="{23EC1547-08F9-413A-94A9-0667121212F1}">
      <dgm:prSet/>
      <dgm:spPr/>
      <dgm:t>
        <a:bodyPr/>
        <a:lstStyle/>
        <a:p>
          <a:endParaRPr lang="en-US"/>
        </a:p>
      </dgm:t>
    </dgm:pt>
    <dgm:pt modelId="{6A408C99-B6D3-4958-BC0C-F60CA88BB12D}" type="sibTrans" cxnId="{23EC1547-08F9-413A-94A9-0667121212F1}">
      <dgm:prSet/>
      <dgm:spPr/>
      <dgm:t>
        <a:bodyPr/>
        <a:lstStyle/>
        <a:p>
          <a:endParaRPr lang="en-US"/>
        </a:p>
      </dgm:t>
    </dgm:pt>
    <dgm:pt modelId="{70C98025-A3EB-4543-B27D-9E41B963C2D2}">
      <dgm:prSet phldrT="[Text]"/>
      <dgm:spPr/>
      <dgm:t>
        <a:bodyPr/>
        <a:lstStyle/>
        <a:p>
          <a:r>
            <a:rPr lang="en-US" dirty="0"/>
            <a:t>It’s harming our health</a:t>
          </a:r>
        </a:p>
      </dgm:t>
    </dgm:pt>
    <dgm:pt modelId="{66962DAA-00E1-4E9B-A37F-50B2700D303C}" type="parTrans" cxnId="{04CE3A4A-DB54-48AA-B021-C7D1938F64C9}">
      <dgm:prSet/>
      <dgm:spPr/>
      <dgm:t>
        <a:bodyPr/>
        <a:lstStyle/>
        <a:p>
          <a:endParaRPr lang="en-US"/>
        </a:p>
      </dgm:t>
    </dgm:pt>
    <dgm:pt modelId="{DB9151C5-5999-4617-ACC0-897B851861D1}" type="sibTrans" cxnId="{04CE3A4A-DB54-48AA-B021-C7D1938F64C9}">
      <dgm:prSet/>
      <dgm:spPr/>
      <dgm:t>
        <a:bodyPr/>
        <a:lstStyle/>
        <a:p>
          <a:endParaRPr lang="en-US"/>
        </a:p>
      </dgm:t>
    </dgm:pt>
    <dgm:pt modelId="{102A4B06-DF14-4329-988A-585B3FB5501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It’s happening now</a:t>
          </a:r>
        </a:p>
      </dgm:t>
    </dgm:pt>
    <dgm:pt modelId="{FE8278F2-610A-4944-988E-4716410FD492}" type="parTrans" cxnId="{0200FA1F-3652-48EF-A788-0A3D9A8AB51C}">
      <dgm:prSet/>
      <dgm:spPr/>
      <dgm:t>
        <a:bodyPr/>
        <a:lstStyle/>
        <a:p>
          <a:endParaRPr lang="en-US"/>
        </a:p>
      </dgm:t>
    </dgm:pt>
    <dgm:pt modelId="{8B5B25CA-DFED-4B9C-BECD-E6B791119856}" type="sibTrans" cxnId="{0200FA1F-3652-48EF-A788-0A3D9A8AB51C}">
      <dgm:prSet/>
      <dgm:spPr/>
      <dgm:t>
        <a:bodyPr/>
        <a:lstStyle/>
        <a:p>
          <a:endParaRPr lang="en-US"/>
        </a:p>
      </dgm:t>
    </dgm:pt>
    <dgm:pt modelId="{22E2C01E-1246-41D9-A26B-6AC615D1868C}" type="pres">
      <dgm:prSet presAssocID="{8247873F-1617-4478-B613-0B0D6191C11B}" presName="Name0" presStyleCnt="0">
        <dgm:presLayoutVars>
          <dgm:dir/>
          <dgm:animLvl val="lvl"/>
          <dgm:resizeHandles val="exact"/>
        </dgm:presLayoutVars>
      </dgm:prSet>
      <dgm:spPr/>
    </dgm:pt>
    <dgm:pt modelId="{DB10DE19-447A-4CEE-B47C-9D8472BD6DFC}" type="pres">
      <dgm:prSet presAssocID="{D42D6F69-235A-470F-BE89-9C4261D88732}" presName="linNode" presStyleCnt="0"/>
      <dgm:spPr/>
    </dgm:pt>
    <dgm:pt modelId="{92E25302-AC86-4B6F-8496-17C81829BFAF}" type="pres">
      <dgm:prSet presAssocID="{D42D6F69-235A-470F-BE89-9C4261D8873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DFEB6E6-DDBC-49DC-9274-765429CBA16B}" type="pres">
      <dgm:prSet presAssocID="{D42D6F69-235A-470F-BE89-9C4261D88732}" presName="descendantText" presStyleLbl="alignAccFollowNode1" presStyleIdx="0" presStyleCnt="3">
        <dgm:presLayoutVars>
          <dgm:bulletEnabled val="1"/>
        </dgm:presLayoutVars>
      </dgm:prSet>
      <dgm:spPr/>
    </dgm:pt>
    <dgm:pt modelId="{E86D171D-129B-4AFE-A705-6ECBD4708ED3}" type="pres">
      <dgm:prSet presAssocID="{C5043825-A0C1-4957-9F75-C6313A605E20}" presName="sp" presStyleCnt="0"/>
      <dgm:spPr/>
    </dgm:pt>
    <dgm:pt modelId="{B9820AEE-0E82-42D4-BA90-45A223D6F1E5}" type="pres">
      <dgm:prSet presAssocID="{2E0E8488-2446-4694-BBAF-AEF348C8BA66}" presName="linNode" presStyleCnt="0"/>
      <dgm:spPr/>
    </dgm:pt>
    <dgm:pt modelId="{7F0D935E-29FF-4415-8A02-245BA85C6980}" type="pres">
      <dgm:prSet presAssocID="{2E0E8488-2446-4694-BBAF-AEF348C8BA6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DC8F61C-D6AF-411F-8906-F8095754A243}" type="pres">
      <dgm:prSet presAssocID="{2E0E8488-2446-4694-BBAF-AEF348C8BA66}" presName="descendantText" presStyleLbl="alignAccFollowNode1" presStyleIdx="1" presStyleCnt="3">
        <dgm:presLayoutVars>
          <dgm:bulletEnabled val="1"/>
        </dgm:presLayoutVars>
      </dgm:prSet>
      <dgm:spPr/>
    </dgm:pt>
    <dgm:pt modelId="{F61A045C-5EFA-404F-8D0E-2C3A3CC8C744}" type="pres">
      <dgm:prSet presAssocID="{568C38F2-AEAF-462F-A989-0FDDF75E6A48}" presName="sp" presStyleCnt="0"/>
      <dgm:spPr/>
    </dgm:pt>
    <dgm:pt modelId="{F8A86D26-4DDE-4744-B874-8F4AB06357DC}" type="pres">
      <dgm:prSet presAssocID="{4CEF1DB5-0299-469F-A227-D2E84CC0E89E}" presName="linNode" presStyleCnt="0"/>
      <dgm:spPr/>
    </dgm:pt>
    <dgm:pt modelId="{FC893BB7-FF32-4EED-A129-72FE509A00B3}" type="pres">
      <dgm:prSet presAssocID="{4CEF1DB5-0299-469F-A227-D2E84CC0E89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FF9EBC3-74F1-4D89-9417-3917B1EF3D15}" type="pres">
      <dgm:prSet presAssocID="{4CEF1DB5-0299-469F-A227-D2E84CC0E89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200FA1F-3652-48EF-A788-0A3D9A8AB51C}" srcId="{D42D6F69-235A-470F-BE89-9C4261D88732}" destId="{102A4B06-DF14-4329-988A-585B3FB55017}" srcOrd="0" destOrd="0" parTransId="{FE8278F2-610A-4944-988E-4716410FD492}" sibTransId="{8B5B25CA-DFED-4B9C-BECD-E6B791119856}"/>
    <dgm:cxn modelId="{23EC1547-08F9-413A-94A9-0667121212F1}" srcId="{8247873F-1617-4478-B613-0B0D6191C11B}" destId="{4CEF1DB5-0299-469F-A227-D2E84CC0E89E}" srcOrd="2" destOrd="0" parTransId="{FCB30E61-CC0E-48C7-9786-5F661F81961E}" sibTransId="{6A408C99-B6D3-4958-BC0C-F60CA88BB12D}"/>
    <dgm:cxn modelId="{04CE3A4A-DB54-48AA-B021-C7D1938F64C9}" srcId="{4CEF1DB5-0299-469F-A227-D2E84CC0E89E}" destId="{70C98025-A3EB-4543-B27D-9E41B963C2D2}" srcOrd="0" destOrd="0" parTransId="{66962DAA-00E1-4E9B-A37F-50B2700D303C}" sibTransId="{DB9151C5-5999-4617-ACC0-897B851861D1}"/>
    <dgm:cxn modelId="{8753D755-8568-4DA5-AB9F-A1361AB8CBB2}" srcId="{2E0E8488-2446-4694-BBAF-AEF348C8BA66}" destId="{6A20C3D3-0D61-4290-A37C-B693E1F60134}" srcOrd="0" destOrd="0" parTransId="{BD6F6EBC-FB4C-4A94-AE41-8CBF65F21AEE}" sibTransId="{3AB0C777-AFC8-44F2-8426-A4AE3E3558E7}"/>
    <dgm:cxn modelId="{DD3D4461-A879-4C38-9789-493CC81A2AAA}" type="presOf" srcId="{D42D6F69-235A-470F-BE89-9C4261D88732}" destId="{92E25302-AC86-4B6F-8496-17C81829BFAF}" srcOrd="0" destOrd="0" presId="urn:microsoft.com/office/officeart/2005/8/layout/vList5"/>
    <dgm:cxn modelId="{AE8A7564-84AF-42C2-8977-0F9459CD3CCB}" srcId="{8247873F-1617-4478-B613-0B0D6191C11B}" destId="{D42D6F69-235A-470F-BE89-9C4261D88732}" srcOrd="0" destOrd="0" parTransId="{79347354-E12E-4AA3-93CB-3643DFA37B2A}" sibTransId="{C5043825-A0C1-4957-9F75-C6313A605E20}"/>
    <dgm:cxn modelId="{EAB66366-5870-4149-B6D8-BF846F9767D8}" type="presOf" srcId="{102A4B06-DF14-4329-988A-585B3FB55017}" destId="{DDFEB6E6-DDBC-49DC-9274-765429CBA16B}" srcOrd="0" destOrd="0" presId="urn:microsoft.com/office/officeart/2005/8/layout/vList5"/>
    <dgm:cxn modelId="{2CD1B36E-E4FF-42F9-9099-507A52496B12}" type="presOf" srcId="{4CEF1DB5-0299-469F-A227-D2E84CC0E89E}" destId="{FC893BB7-FF32-4EED-A129-72FE509A00B3}" srcOrd="0" destOrd="0" presId="urn:microsoft.com/office/officeart/2005/8/layout/vList5"/>
    <dgm:cxn modelId="{BE89B291-085C-4FB0-A73E-279A7CFD9B20}" srcId="{8247873F-1617-4478-B613-0B0D6191C11B}" destId="{2E0E8488-2446-4694-BBAF-AEF348C8BA66}" srcOrd="1" destOrd="0" parTransId="{E6FA3F4C-A17C-431C-BA76-6CD510CD0C0B}" sibTransId="{568C38F2-AEAF-462F-A989-0FDDF75E6A48}"/>
    <dgm:cxn modelId="{798871B0-F4F3-4D05-8DA7-6D18FC06BB9D}" type="presOf" srcId="{2E0E8488-2446-4694-BBAF-AEF348C8BA66}" destId="{7F0D935E-29FF-4415-8A02-245BA85C6980}" srcOrd="0" destOrd="0" presId="urn:microsoft.com/office/officeart/2005/8/layout/vList5"/>
    <dgm:cxn modelId="{752CFFC4-1A63-452D-9300-1828D40D6D84}" type="presOf" srcId="{6A20C3D3-0D61-4290-A37C-B693E1F60134}" destId="{4DC8F61C-D6AF-411F-8906-F8095754A243}" srcOrd="0" destOrd="0" presId="urn:microsoft.com/office/officeart/2005/8/layout/vList5"/>
    <dgm:cxn modelId="{0499BADD-9953-4575-8AAD-61BE843F3E24}" type="presOf" srcId="{8247873F-1617-4478-B613-0B0D6191C11B}" destId="{22E2C01E-1246-41D9-A26B-6AC615D1868C}" srcOrd="0" destOrd="0" presId="urn:microsoft.com/office/officeart/2005/8/layout/vList5"/>
    <dgm:cxn modelId="{2AC9FCF2-8B9E-4C39-81C0-7B1A470DB0C7}" type="presOf" srcId="{70C98025-A3EB-4543-B27D-9E41B963C2D2}" destId="{BFF9EBC3-74F1-4D89-9417-3917B1EF3D15}" srcOrd="0" destOrd="0" presId="urn:microsoft.com/office/officeart/2005/8/layout/vList5"/>
    <dgm:cxn modelId="{68F45F42-7912-4036-A984-1041A18B1BF5}" type="presParOf" srcId="{22E2C01E-1246-41D9-A26B-6AC615D1868C}" destId="{DB10DE19-447A-4CEE-B47C-9D8472BD6DFC}" srcOrd="0" destOrd="0" presId="urn:microsoft.com/office/officeart/2005/8/layout/vList5"/>
    <dgm:cxn modelId="{39E12485-6FDE-45B6-B58B-DC7A4EFEA0C6}" type="presParOf" srcId="{DB10DE19-447A-4CEE-B47C-9D8472BD6DFC}" destId="{92E25302-AC86-4B6F-8496-17C81829BFAF}" srcOrd="0" destOrd="0" presId="urn:microsoft.com/office/officeart/2005/8/layout/vList5"/>
    <dgm:cxn modelId="{74E41D74-DF0B-4412-A8F9-4B70618C08EE}" type="presParOf" srcId="{DB10DE19-447A-4CEE-B47C-9D8472BD6DFC}" destId="{DDFEB6E6-DDBC-49DC-9274-765429CBA16B}" srcOrd="1" destOrd="0" presId="urn:microsoft.com/office/officeart/2005/8/layout/vList5"/>
    <dgm:cxn modelId="{BE00D2BA-2347-4156-A08E-2FD522748713}" type="presParOf" srcId="{22E2C01E-1246-41D9-A26B-6AC615D1868C}" destId="{E86D171D-129B-4AFE-A705-6ECBD4708ED3}" srcOrd="1" destOrd="0" presId="urn:microsoft.com/office/officeart/2005/8/layout/vList5"/>
    <dgm:cxn modelId="{FB3FDC4C-68DD-4A5B-830A-A1C9C0C8DF85}" type="presParOf" srcId="{22E2C01E-1246-41D9-A26B-6AC615D1868C}" destId="{B9820AEE-0E82-42D4-BA90-45A223D6F1E5}" srcOrd="2" destOrd="0" presId="urn:microsoft.com/office/officeart/2005/8/layout/vList5"/>
    <dgm:cxn modelId="{3E6FA99A-2251-4453-B612-CCF6A13E63C2}" type="presParOf" srcId="{B9820AEE-0E82-42D4-BA90-45A223D6F1E5}" destId="{7F0D935E-29FF-4415-8A02-245BA85C6980}" srcOrd="0" destOrd="0" presId="urn:microsoft.com/office/officeart/2005/8/layout/vList5"/>
    <dgm:cxn modelId="{98E4C963-6294-4E68-BE19-269F6963E45D}" type="presParOf" srcId="{B9820AEE-0E82-42D4-BA90-45A223D6F1E5}" destId="{4DC8F61C-D6AF-411F-8906-F8095754A243}" srcOrd="1" destOrd="0" presId="urn:microsoft.com/office/officeart/2005/8/layout/vList5"/>
    <dgm:cxn modelId="{5F17DDC2-8E40-4508-8423-4B7D4C2D1B78}" type="presParOf" srcId="{22E2C01E-1246-41D9-A26B-6AC615D1868C}" destId="{F61A045C-5EFA-404F-8D0E-2C3A3CC8C744}" srcOrd="3" destOrd="0" presId="urn:microsoft.com/office/officeart/2005/8/layout/vList5"/>
    <dgm:cxn modelId="{795E6C76-7943-4DC5-A138-B27F05D7E3F8}" type="presParOf" srcId="{22E2C01E-1246-41D9-A26B-6AC615D1868C}" destId="{F8A86D26-4DDE-4744-B874-8F4AB06357DC}" srcOrd="4" destOrd="0" presId="urn:microsoft.com/office/officeart/2005/8/layout/vList5"/>
    <dgm:cxn modelId="{C3E05460-FFCF-41F7-A20F-D05E0B0BD1A2}" type="presParOf" srcId="{F8A86D26-4DDE-4744-B874-8F4AB06357DC}" destId="{FC893BB7-FF32-4EED-A129-72FE509A00B3}" srcOrd="0" destOrd="0" presId="urn:microsoft.com/office/officeart/2005/8/layout/vList5"/>
    <dgm:cxn modelId="{F8EC37EB-7A56-4339-9188-F098211713DE}" type="presParOf" srcId="{F8A86D26-4DDE-4744-B874-8F4AB06357DC}" destId="{BFF9EBC3-74F1-4D89-9417-3917B1EF3D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EB6E6-DDBC-49DC-9274-765429CBA16B}">
      <dsp:nvSpPr>
        <dsp:cNvPr id="0" name=""/>
        <dsp:cNvSpPr/>
      </dsp:nvSpPr>
      <dsp:spPr>
        <a:xfrm rot="5400000">
          <a:off x="1770648" y="-556144"/>
          <a:ext cx="707614" cy="19994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It’s happening now</a:t>
          </a:r>
        </a:p>
      </dsp:txBody>
      <dsp:txXfrm rot="-5400000">
        <a:off x="1124712" y="124335"/>
        <a:ext cx="1964945" cy="638528"/>
      </dsp:txXfrm>
    </dsp:sp>
    <dsp:sp modelId="{92E25302-AC86-4B6F-8496-17C81829BFAF}">
      <dsp:nvSpPr>
        <dsp:cNvPr id="0" name=""/>
        <dsp:cNvSpPr/>
      </dsp:nvSpPr>
      <dsp:spPr>
        <a:xfrm>
          <a:off x="0" y="1340"/>
          <a:ext cx="1124712" cy="884518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1</a:t>
          </a:r>
        </a:p>
      </dsp:txBody>
      <dsp:txXfrm>
        <a:off x="43179" y="44519"/>
        <a:ext cx="1038354" cy="798160"/>
      </dsp:txXfrm>
    </dsp:sp>
    <dsp:sp modelId="{4DC8F61C-D6AF-411F-8906-F8095754A243}">
      <dsp:nvSpPr>
        <dsp:cNvPr id="0" name=""/>
        <dsp:cNvSpPr/>
      </dsp:nvSpPr>
      <dsp:spPr>
        <a:xfrm rot="5400000">
          <a:off x="1770648" y="372599"/>
          <a:ext cx="707614" cy="1999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It’s happening here</a:t>
          </a:r>
        </a:p>
      </dsp:txBody>
      <dsp:txXfrm rot="-5400000">
        <a:off x="1124712" y="1053079"/>
        <a:ext cx="1964945" cy="638528"/>
      </dsp:txXfrm>
    </dsp:sp>
    <dsp:sp modelId="{7F0D935E-29FF-4415-8A02-245BA85C6980}">
      <dsp:nvSpPr>
        <dsp:cNvPr id="0" name=""/>
        <dsp:cNvSpPr/>
      </dsp:nvSpPr>
      <dsp:spPr>
        <a:xfrm>
          <a:off x="0" y="930084"/>
          <a:ext cx="1124712" cy="884518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2</a:t>
          </a:r>
        </a:p>
      </dsp:txBody>
      <dsp:txXfrm>
        <a:off x="43179" y="973263"/>
        <a:ext cx="1038354" cy="798160"/>
      </dsp:txXfrm>
    </dsp:sp>
    <dsp:sp modelId="{BFF9EBC3-74F1-4D89-9417-3917B1EF3D15}">
      <dsp:nvSpPr>
        <dsp:cNvPr id="0" name=""/>
        <dsp:cNvSpPr/>
      </dsp:nvSpPr>
      <dsp:spPr>
        <a:xfrm rot="5400000">
          <a:off x="1770648" y="1301344"/>
          <a:ext cx="707614" cy="1999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It’s harming our health</a:t>
          </a:r>
        </a:p>
      </dsp:txBody>
      <dsp:txXfrm rot="-5400000">
        <a:off x="1124712" y="1981824"/>
        <a:ext cx="1964945" cy="638528"/>
      </dsp:txXfrm>
    </dsp:sp>
    <dsp:sp modelId="{FC893BB7-FF32-4EED-A129-72FE509A00B3}">
      <dsp:nvSpPr>
        <dsp:cNvPr id="0" name=""/>
        <dsp:cNvSpPr/>
      </dsp:nvSpPr>
      <dsp:spPr>
        <a:xfrm>
          <a:off x="0" y="1858829"/>
          <a:ext cx="1124712" cy="884518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3</a:t>
          </a:r>
        </a:p>
      </dsp:txBody>
      <dsp:txXfrm>
        <a:off x="43179" y="1902008"/>
        <a:ext cx="1038354" cy="79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2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6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4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3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0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4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4075-197B-4BEA-9891-F3811DCF249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99D6-45D9-456B-8FCF-211CF3A2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9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n.org/" TargetMode="External"/><Relationship Id="rId2" Type="http://schemas.openxmlformats.org/officeDocument/2006/relationships/hyperlink" Target="http://www.floridaclinicia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awdown.ecochallenge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49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Climate Conscious </a:t>
            </a:r>
            <a:br>
              <a:rPr lang="en-US" b="1" dirty="0"/>
            </a:br>
            <a:r>
              <a:rPr lang="en-US" b="1" dirty="0"/>
              <a:t>Communication and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Cheryl L. Holder, MD</a:t>
            </a:r>
          </a:p>
          <a:p>
            <a:r>
              <a:rPr lang="en-US" dirty="0">
                <a:solidFill>
                  <a:schemeClr val="tx1"/>
                </a:solidFill>
              </a:rPr>
              <a:t>Co-Chair, Florida Clinicians for Climate Action</a:t>
            </a:r>
          </a:p>
          <a:p>
            <a:r>
              <a:rPr lang="en-US" dirty="0">
                <a:solidFill>
                  <a:schemeClr val="tx1"/>
                </a:solidFill>
              </a:rPr>
              <a:t>5/18/2020</a:t>
            </a:r>
          </a:p>
        </p:txBody>
      </p:sp>
    </p:spTree>
    <p:extLst>
      <p:ext uri="{BB962C8B-B14F-4D97-AF65-F5344CB8AC3E}">
        <p14:creationId xmlns:p14="http://schemas.microsoft.com/office/powerpoint/2010/main" val="362240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to Talk About Climate and Health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3765" y="1343877"/>
            <a:ext cx="1828800" cy="17049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96000" y="1337549"/>
            <a:ext cx="1828800" cy="17049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2035" y="1337551"/>
            <a:ext cx="1828800" cy="17049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6335" y="201169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Keep it simple.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7115" y="2005371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Keep it local.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6973" y="20116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Keep it hopeful.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00300" y="3638550"/>
            <a:ext cx="4038600" cy="533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tell stories.</a:t>
            </a:r>
          </a:p>
        </p:txBody>
      </p:sp>
    </p:spTree>
    <p:extLst>
      <p:ext uri="{BB962C8B-B14F-4D97-AF65-F5344CB8AC3E}">
        <p14:creationId xmlns:p14="http://schemas.microsoft.com/office/powerpoint/2010/main" val="117759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9550"/>
            <a:ext cx="89916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How Health Changes the Climate Narrative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736" t="30013" r="5043" b="20888"/>
          <a:stretch/>
        </p:blipFill>
        <p:spPr>
          <a:xfrm>
            <a:off x="3886200" y="1276350"/>
            <a:ext cx="4917409" cy="269792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9101690"/>
              </p:ext>
            </p:extLst>
          </p:nvPr>
        </p:nvGraphicFramePr>
        <p:xfrm>
          <a:off x="457200" y="1461164"/>
          <a:ext cx="3124200" cy="274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9600" y="4051964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Climate Matters Media Library at </a:t>
            </a:r>
            <a:r>
              <a:rPr lang="en-US" sz="1400" b="1" dirty="0"/>
              <a:t>ClimateCentral.org</a:t>
            </a:r>
          </a:p>
        </p:txBody>
      </p:sp>
    </p:spTree>
    <p:extLst>
      <p:ext uri="{BB962C8B-B14F-4D97-AF65-F5344CB8AC3E}">
        <p14:creationId xmlns:p14="http://schemas.microsoft.com/office/powerpoint/2010/main" val="39152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5347"/>
            <a:ext cx="8001000" cy="9715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Keep it local: </a:t>
            </a:r>
            <a:r>
              <a:rPr lang="en-US" sz="3200" b="1" dirty="0"/>
              <a:t>What are your community risks?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4" t="21630" r="1354" b="15570"/>
          <a:stretch/>
        </p:blipFill>
        <p:spPr>
          <a:xfrm>
            <a:off x="152400" y="1156897"/>
            <a:ext cx="8915400" cy="3230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026" y="4270952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cdc.gov/</a:t>
            </a:r>
            <a:r>
              <a:rPr lang="en-US" sz="1400" dirty="0" err="1"/>
              <a:t>climateandhealth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Three Actions Health Professionals Can Take To Advocate for Climate Solutions: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Educate</a:t>
            </a:r>
            <a:r>
              <a:rPr lang="en-US" dirty="0"/>
              <a:t> about climate change to patients, family, friends, colleagues, community, and lawmakers. Write </a:t>
            </a:r>
            <a:r>
              <a:rPr lang="en-US" dirty="0" err="1"/>
              <a:t>OpEds</a:t>
            </a:r>
            <a:r>
              <a:rPr lang="en-US" dirty="0"/>
              <a:t> and letters to editor.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Advocate-</a:t>
            </a:r>
            <a:r>
              <a:rPr lang="en-US" dirty="0"/>
              <a:t> Join an organization advocating for solutions to climate change.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Florida Clinicians for Climate Action (FCCA) </a:t>
            </a:r>
            <a:r>
              <a:rPr lang="en-US" dirty="0">
                <a:hlinkClick r:id="rId2"/>
              </a:rPr>
              <a:t>www.FloridaClinicians.org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Alliance of Nurses for Healthy Environments (ANHE) </a:t>
            </a:r>
            <a:r>
              <a:rPr lang="en-US" dirty="0">
                <a:hlinkClick r:id="rId3"/>
              </a:rPr>
              <a:t>https://envirn.org/</a:t>
            </a:r>
            <a:endParaRPr lang="en-US" dirty="0"/>
          </a:p>
          <a:p>
            <a:pPr marL="514350" indent="-514350">
              <a:buAutoNum type="arabicPeriod" startAt="3"/>
            </a:pPr>
            <a:r>
              <a:rPr lang="en-US" b="1" dirty="0"/>
              <a:t>Engage- </a:t>
            </a:r>
            <a:r>
              <a:rPr lang="en-US" dirty="0"/>
              <a:t>Learn more about climate solutions and involve colleagues in actions like Project Drawdown and My Green Doctor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Drawdown </a:t>
            </a:r>
            <a:r>
              <a:rPr lang="en-US" dirty="0" err="1"/>
              <a:t>Ecochallenge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https://drawdown.ecochallenge.org/</a:t>
            </a:r>
            <a:endParaRPr lang="en-US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Mygreendoctor.org </a:t>
            </a:r>
          </a:p>
          <a:p>
            <a:pPr marL="1314450" lvl="2" indent="-514350"/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4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9715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85850"/>
            <a:ext cx="6400800" cy="3486150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Revise medication management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Refer to social worker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Complete FPL form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 Good Rx or other medication programs to provide affordable meds.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Refer home for weatherization program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Educate on avoidance of window opening during peak allergy times (5-10am and dusk)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Educate on safe ways to keep cool ( library, fill spray bottle with water and keep refrigerated etc.)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2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173" t="25529" r="22741" b="4906"/>
          <a:stretch/>
        </p:blipFill>
        <p:spPr>
          <a:xfrm>
            <a:off x="4781601" y="891083"/>
            <a:ext cx="2202511" cy="35780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 t="24513" r="50227" b="2906"/>
          <a:stretch/>
        </p:blipFill>
        <p:spPr bwMode="auto">
          <a:xfrm>
            <a:off x="1828800" y="891083"/>
            <a:ext cx="2620371" cy="373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200" b="1" dirty="0"/>
              <a:t>Climate Impacts Health</a:t>
            </a:r>
          </a:p>
        </p:txBody>
      </p:sp>
    </p:spTree>
    <p:extLst>
      <p:ext uri="{BB962C8B-B14F-4D97-AF65-F5344CB8AC3E}">
        <p14:creationId xmlns:p14="http://schemas.microsoft.com/office/powerpoint/2010/main" val="179271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944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/>
              <a:t>Identify four health conditions affected by climate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Identify social determinants of health of climate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Name three ways of incorporating climate impacts on SDH during history taking.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Identify three ways to communicate with community on climate and health.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Identify three clinician actions to reduce the impact of climate change. </a:t>
            </a:r>
          </a:p>
        </p:txBody>
      </p:sp>
    </p:spTree>
    <p:extLst>
      <p:ext uri="{BB962C8B-B14F-4D97-AF65-F5344CB8AC3E}">
        <p14:creationId xmlns:p14="http://schemas.microsoft.com/office/powerpoint/2010/main" val="100376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47750"/>
            <a:ext cx="4343400" cy="3943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Ms. Anna Mae is a 64 </a:t>
            </a:r>
            <a:r>
              <a:rPr lang="en-US" dirty="0" err="1"/>
              <a:t>y.o</a:t>
            </a:r>
            <a:r>
              <a:rPr lang="en-US" dirty="0"/>
              <a:t>. African American non-smoking, woman living in </a:t>
            </a:r>
            <a:r>
              <a:rPr lang="en-US" dirty="0" err="1"/>
              <a:t>Opa</a:t>
            </a:r>
            <a:r>
              <a:rPr lang="en-US" dirty="0"/>
              <a:t> </a:t>
            </a:r>
            <a:r>
              <a:rPr lang="en-US" dirty="0" err="1"/>
              <a:t>locka</a:t>
            </a:r>
            <a:r>
              <a:rPr lang="en-US" dirty="0"/>
              <a:t>, </a:t>
            </a:r>
            <a:r>
              <a:rPr lang="en-US" dirty="0" err="1"/>
              <a:t>Fl</a:t>
            </a:r>
            <a:r>
              <a:rPr lang="en-US" dirty="0"/>
              <a:t> with HTN, T2DM, HLD, COPD/Asthma, Obesity. Adheres to her meds-Lisinopril 20mg daily, Amlodipine 5mg daily, Metformin 1000mg twice daily, Pravastatin 80mg nightly, Aspirin 81 mg daily, Albuterol prn. She walked-in for an albuterol refill.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047750"/>
            <a:ext cx="403774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628650"/>
            <a:ext cx="6400800" cy="422910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01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9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82000" cy="971550"/>
          </a:xfrm>
        </p:spPr>
        <p:txBody>
          <a:bodyPr>
            <a:normAutofit/>
          </a:bodyPr>
          <a:lstStyle/>
          <a:p>
            <a:r>
              <a:rPr lang="en-US" sz="2400" b="1" dirty="0"/>
              <a:t>THEESEUS- A Mnemonic for Addressing SDH of Climate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819150"/>
            <a:ext cx="7620000" cy="394335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b="1" dirty="0">
                <a:solidFill>
                  <a:schemeClr val="tx1"/>
                </a:solidFill>
              </a:rPr>
              <a:t>T-</a:t>
            </a:r>
            <a:r>
              <a:rPr lang="en-US" sz="8000" dirty="0">
                <a:solidFill>
                  <a:schemeClr val="tx1"/>
                </a:solidFill>
              </a:rPr>
              <a:t> Transportation (pollution and vector exposure-- public, bike, walk, car, train)</a:t>
            </a:r>
          </a:p>
          <a:p>
            <a:pPr algn="l"/>
            <a:r>
              <a:rPr lang="en-US" sz="8000" b="1" dirty="0">
                <a:solidFill>
                  <a:schemeClr val="tx1"/>
                </a:solidFill>
              </a:rPr>
              <a:t>H- </a:t>
            </a:r>
            <a:r>
              <a:rPr lang="en-US" sz="8000" dirty="0">
                <a:solidFill>
                  <a:schemeClr val="tx1"/>
                </a:solidFill>
              </a:rPr>
              <a:t>Housing ( weatherization, screens-protect from vectors, mold, mildew, A/C, medication storage)</a:t>
            </a:r>
          </a:p>
          <a:p>
            <a:pPr algn="l"/>
            <a:r>
              <a:rPr lang="en-US" sz="8000" b="1" dirty="0">
                <a:solidFill>
                  <a:schemeClr val="tx1"/>
                </a:solidFill>
              </a:rPr>
              <a:t>E – </a:t>
            </a:r>
            <a:r>
              <a:rPr lang="en-US" sz="8000" dirty="0">
                <a:solidFill>
                  <a:schemeClr val="tx1"/>
                </a:solidFill>
              </a:rPr>
              <a:t>Eating ( access, more plant based, affordability, cooking stove)</a:t>
            </a:r>
          </a:p>
          <a:p>
            <a:pPr algn="l"/>
            <a:r>
              <a:rPr lang="en-US" sz="8000" b="1" dirty="0">
                <a:solidFill>
                  <a:schemeClr val="tx1"/>
                </a:solidFill>
              </a:rPr>
              <a:t>E</a:t>
            </a:r>
            <a:r>
              <a:rPr lang="en-US" sz="8000" dirty="0">
                <a:solidFill>
                  <a:schemeClr val="tx1"/>
                </a:solidFill>
              </a:rPr>
              <a:t>- Education- (literacy, climate literacy, numeracy)</a:t>
            </a:r>
          </a:p>
          <a:p>
            <a:pPr algn="l"/>
            <a:r>
              <a:rPr lang="en-US" sz="8000" b="1" dirty="0">
                <a:solidFill>
                  <a:schemeClr val="tx1"/>
                </a:solidFill>
              </a:rPr>
              <a:t>S</a:t>
            </a:r>
            <a:r>
              <a:rPr lang="en-US" sz="8000" dirty="0">
                <a:solidFill>
                  <a:schemeClr val="tx1"/>
                </a:solidFill>
              </a:rPr>
              <a:t>- Safety ( environmental exposures in home and community, allergy season, extreme heat, and extreme weather )</a:t>
            </a:r>
          </a:p>
          <a:p>
            <a:pPr algn="l"/>
            <a:r>
              <a:rPr lang="en-US" sz="8000" b="1" dirty="0">
                <a:solidFill>
                  <a:schemeClr val="tx1"/>
                </a:solidFill>
              </a:rPr>
              <a:t>E</a:t>
            </a:r>
            <a:r>
              <a:rPr lang="en-US" sz="8000" dirty="0">
                <a:solidFill>
                  <a:schemeClr val="tx1"/>
                </a:solidFill>
              </a:rPr>
              <a:t>- Economics- (current and long term, budget for necessities, medications, clothing, disaster preparation)</a:t>
            </a:r>
          </a:p>
          <a:p>
            <a:pPr algn="l"/>
            <a:r>
              <a:rPr lang="en-US" sz="8000" b="1" dirty="0">
                <a:solidFill>
                  <a:schemeClr val="tx1"/>
                </a:solidFill>
              </a:rPr>
              <a:t>U</a:t>
            </a:r>
            <a:r>
              <a:rPr lang="en-US" sz="8000" dirty="0">
                <a:solidFill>
                  <a:schemeClr val="tx1"/>
                </a:solidFill>
              </a:rPr>
              <a:t>- Utilities (electric, gas, water, internet, phone, heating)</a:t>
            </a:r>
          </a:p>
          <a:p>
            <a:pPr algn="l"/>
            <a:r>
              <a:rPr lang="en-US" sz="8000" b="1" dirty="0">
                <a:solidFill>
                  <a:schemeClr val="tx1"/>
                </a:solidFill>
              </a:rPr>
              <a:t>S</a:t>
            </a:r>
            <a:r>
              <a:rPr lang="en-US" sz="8000" dirty="0">
                <a:solidFill>
                  <a:schemeClr val="tx1"/>
                </a:solidFill>
              </a:rPr>
              <a:t>- Societal Support- climate policies, family, friends, work, religious, community, recreational)</a:t>
            </a:r>
          </a:p>
          <a:p>
            <a:pPr algn="l"/>
            <a:r>
              <a:rPr lang="en-US" sz="8000" b="1" dirty="0">
                <a:solidFill>
                  <a:schemeClr val="tx1"/>
                </a:solidFill>
              </a:rPr>
              <a:t>“S”</a:t>
            </a:r>
            <a:r>
              <a:rPr lang="en-US" sz="8000" dirty="0">
                <a:solidFill>
                  <a:schemeClr val="tx1"/>
                </a:solidFill>
              </a:rPr>
              <a:t>-</a:t>
            </a:r>
            <a:r>
              <a:rPr lang="en-US" sz="8000" b="1" dirty="0">
                <a:solidFill>
                  <a:schemeClr val="tx1"/>
                </a:solidFill>
              </a:rPr>
              <a:t>  </a:t>
            </a:r>
            <a:r>
              <a:rPr lang="en-US" sz="8000" dirty="0">
                <a:solidFill>
                  <a:schemeClr val="tx1"/>
                </a:solidFill>
              </a:rPr>
              <a:t>“isms”- rac</a:t>
            </a:r>
            <a:r>
              <a:rPr lang="en-US" sz="8000" b="1" dirty="0">
                <a:solidFill>
                  <a:schemeClr val="tx1"/>
                </a:solidFill>
              </a:rPr>
              <a:t>ism</a:t>
            </a:r>
            <a:r>
              <a:rPr lang="en-US" sz="8000" dirty="0">
                <a:solidFill>
                  <a:schemeClr val="tx1"/>
                </a:solidFill>
              </a:rPr>
              <a:t>, age</a:t>
            </a:r>
            <a:r>
              <a:rPr lang="en-US" sz="8000" b="1" dirty="0">
                <a:solidFill>
                  <a:schemeClr val="tx1"/>
                </a:solidFill>
              </a:rPr>
              <a:t>ism</a:t>
            </a:r>
            <a:r>
              <a:rPr lang="en-US" sz="8000" dirty="0">
                <a:solidFill>
                  <a:schemeClr val="tx1"/>
                </a:solidFill>
              </a:rPr>
              <a:t>, sex</a:t>
            </a:r>
            <a:r>
              <a:rPr lang="en-US" sz="8000" b="1" dirty="0">
                <a:solidFill>
                  <a:schemeClr val="tx1"/>
                </a:solidFill>
              </a:rPr>
              <a:t>ism</a:t>
            </a:r>
            <a:r>
              <a:rPr lang="en-US" sz="8000" dirty="0">
                <a:solidFill>
                  <a:schemeClr val="tx1"/>
                </a:solidFill>
              </a:rPr>
              <a:t> etc.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1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971550"/>
          </a:xfrm>
        </p:spPr>
        <p:txBody>
          <a:bodyPr>
            <a:normAutofit/>
          </a:bodyPr>
          <a:lstStyle/>
          <a:p>
            <a:r>
              <a:rPr lang="en-US" b="1" dirty="0"/>
              <a:t>Summarize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04950"/>
            <a:ext cx="6400800" cy="245745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Ms. Anna Mae is a 64 </a:t>
            </a:r>
            <a:r>
              <a:rPr lang="en-US" dirty="0" err="1">
                <a:solidFill>
                  <a:schemeClr val="tx1"/>
                </a:solidFill>
              </a:rPr>
              <a:t>yo</a:t>
            </a:r>
            <a:r>
              <a:rPr lang="en-US" dirty="0">
                <a:solidFill>
                  <a:schemeClr val="tx1"/>
                </a:solidFill>
              </a:rPr>
              <a:t> woman with exacerbation of COPD/Asthma due to extreme heat, mold in home, prolonged allergy season and inability to afford air conditioning due to limited funds.</a:t>
            </a:r>
          </a:p>
        </p:txBody>
      </p:sp>
    </p:spTree>
    <p:extLst>
      <p:ext uri="{BB962C8B-B14F-4D97-AF65-F5344CB8AC3E}">
        <p14:creationId xmlns:p14="http://schemas.microsoft.com/office/powerpoint/2010/main" val="618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971550"/>
          </a:xfrm>
        </p:spPr>
        <p:txBody>
          <a:bodyPr>
            <a:normAutofit/>
          </a:bodyPr>
          <a:lstStyle/>
          <a:p>
            <a:r>
              <a:rPr lang="en-US" b="1" dirty="0"/>
              <a:t>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71550"/>
            <a:ext cx="8001000" cy="348615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100" dirty="0">
                <a:solidFill>
                  <a:schemeClr val="tx1"/>
                </a:solidFill>
              </a:rPr>
              <a:t>Revise medication management</a:t>
            </a:r>
          </a:p>
          <a:p>
            <a:pPr marL="514350" indent="-514350" algn="l">
              <a:buAutoNum type="arabicPeriod"/>
            </a:pPr>
            <a:r>
              <a:rPr lang="en-US" sz="2100" dirty="0">
                <a:solidFill>
                  <a:schemeClr val="tx1"/>
                </a:solidFill>
              </a:rPr>
              <a:t>Refer to social worker</a:t>
            </a:r>
          </a:p>
          <a:p>
            <a:pPr marL="514350" indent="-514350" algn="l">
              <a:buAutoNum type="arabicPeriod"/>
            </a:pPr>
            <a:r>
              <a:rPr lang="en-US" sz="2100" dirty="0">
                <a:solidFill>
                  <a:schemeClr val="tx1"/>
                </a:solidFill>
              </a:rPr>
              <a:t>Complete FPL form</a:t>
            </a:r>
          </a:p>
          <a:p>
            <a:pPr marL="514350" indent="-514350" algn="l">
              <a:buAutoNum type="arabicPeriod"/>
            </a:pPr>
            <a:r>
              <a:rPr lang="en-US" sz="2100" dirty="0">
                <a:solidFill>
                  <a:schemeClr val="tx1"/>
                </a:solidFill>
              </a:rPr>
              <a:t>Use Good Rx or other medication programs to provide affordable meds.</a:t>
            </a:r>
          </a:p>
          <a:p>
            <a:pPr marL="514350" indent="-514350" algn="l">
              <a:buAutoNum type="arabicPeriod"/>
            </a:pPr>
            <a:r>
              <a:rPr lang="en-US" sz="2100" dirty="0">
                <a:solidFill>
                  <a:schemeClr val="tx1"/>
                </a:solidFill>
              </a:rPr>
              <a:t>Refer home for weatherization program</a:t>
            </a:r>
          </a:p>
          <a:p>
            <a:pPr marL="514350" indent="-514350" algn="l">
              <a:buAutoNum type="arabicPeriod"/>
            </a:pPr>
            <a:r>
              <a:rPr lang="en-US" sz="2100" dirty="0">
                <a:solidFill>
                  <a:schemeClr val="tx1"/>
                </a:solidFill>
              </a:rPr>
              <a:t>Educate on avoidance of window opening during peak allergy times (5-10am and dusk)</a:t>
            </a:r>
          </a:p>
          <a:p>
            <a:pPr marL="514350" indent="-514350" algn="l">
              <a:buAutoNum type="arabicPeriod"/>
            </a:pPr>
            <a:r>
              <a:rPr lang="en-US" sz="2100" dirty="0">
                <a:solidFill>
                  <a:schemeClr val="tx1"/>
                </a:solidFill>
              </a:rPr>
              <a:t>Educate on safe ways to keep cool ( library, fill spray bottle with water and keep refrigerated etc.)</a:t>
            </a:r>
          </a:p>
        </p:txBody>
      </p:sp>
    </p:spTree>
    <p:extLst>
      <p:ext uri="{BB962C8B-B14F-4D97-AF65-F5344CB8AC3E}">
        <p14:creationId xmlns:p14="http://schemas.microsoft.com/office/powerpoint/2010/main" val="262978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9715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85850"/>
            <a:ext cx="6400800" cy="3486150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Revise medication management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Refer to social worker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Complete FPL form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 Good Rx or other medication programs to provide affordable meds.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Refer home for weatherization program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Educate on avoidance of window opening during peak allergy times (5-10am and dusk)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Educate on safe ways to keep cool ( library, fill spray bottle with water and keep refrigerated etc.)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66" y="0"/>
            <a:ext cx="9177866" cy="51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48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709</Words>
  <Application>Microsoft Macintosh PowerPoint</Application>
  <PresentationFormat>On-screen Show (16:9)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Climate Conscious  Communication and Care</vt:lpstr>
      <vt:lpstr>Climate Impacts Health</vt:lpstr>
      <vt:lpstr>Goals</vt:lpstr>
      <vt:lpstr>Case Study</vt:lpstr>
      <vt:lpstr>PowerPoint Presentation</vt:lpstr>
      <vt:lpstr>THEESEUS- A Mnemonic for Addressing SDH of Climate Change</vt:lpstr>
      <vt:lpstr>Summarize Assessment</vt:lpstr>
      <vt:lpstr>Plan</vt:lpstr>
      <vt:lpstr>Plan</vt:lpstr>
      <vt:lpstr>How to Talk About Climate and Health</vt:lpstr>
      <vt:lpstr>How Health Changes the Climate Narrative</vt:lpstr>
      <vt:lpstr>Keep it local: What are your community risks?</vt:lpstr>
      <vt:lpstr>Three Actions Health Professionals Can Take To Advocate for Climate Solutions:</vt:lpstr>
      <vt:lpstr>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Dominguez</dc:creator>
  <cp:lastModifiedBy>Wendy M Cook</cp:lastModifiedBy>
  <cp:revision>27</cp:revision>
  <dcterms:created xsi:type="dcterms:W3CDTF">2012-02-26T17:32:47Z</dcterms:created>
  <dcterms:modified xsi:type="dcterms:W3CDTF">2020-05-28T21:10:04Z</dcterms:modified>
</cp:coreProperties>
</file>