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6" r:id="rId2"/>
    <p:sldId id="265" r:id="rId3"/>
    <p:sldId id="269" r:id="rId4"/>
    <p:sldId id="282" r:id="rId5"/>
    <p:sldId id="273" r:id="rId6"/>
    <p:sldId id="28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F91"/>
    <a:srgbClr val="0077C8"/>
    <a:srgbClr val="5356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68710" autoAdjust="0"/>
  </p:normalViewPr>
  <p:slideViewPr>
    <p:cSldViewPr snapToGrid="0">
      <p:cViewPr varScale="1">
        <p:scale>
          <a:sx n="85" d="100"/>
          <a:sy n="85" d="100"/>
        </p:scale>
        <p:origin x="15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366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029A5-E904-42B3-B981-A61AA1BBD2B4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94DC9B-ECA9-4D6E-86F1-6A1C7ED46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667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22DA1-C44F-4575-B4AB-B48628F75F67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0C008-7F21-4AC6-B4EE-63A999470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750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73892"/>
            <a:ext cx="5486400" cy="435607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0C008-7F21-4AC6-B4EE-63A99947057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62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0C008-7F21-4AC6-B4EE-63A99947057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338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0C008-7F21-4AC6-B4EE-63A9994705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501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0C008-7F21-4AC6-B4EE-63A99947057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433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 smtClean="0"/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0C008-7F21-4AC6-B4EE-63A99947057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97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0C008-7F21-4AC6-B4EE-63A99947057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18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0535-7E91-47A2-9E7F-D738E8BAE710}" type="datetime1">
              <a:rPr lang="en-US" smtClean="0"/>
              <a:t>4/19/2019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7A80-E374-49BF-905D-CE2298B49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6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4BB61-5792-4168-B9BE-743796025074}" type="datetime1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Shea_MSCCH Annual Mtg_4-28-19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7A80-E374-49BF-905D-CE2298B49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488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3C9FD-07BE-4176-B29C-648547843CFE}" type="datetime1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Shea_MSCCH Annual Mtg_4-28-19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7A80-E374-49BF-905D-CE2298B49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273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F2F2-F220-45F5-9CA8-AF4052927E18}" type="datetime1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05800" y="6600190"/>
            <a:ext cx="4114800" cy="365125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Shea_MSCCH</a:t>
            </a:r>
            <a:r>
              <a:rPr lang="en-US" dirty="0" smtClean="0"/>
              <a:t> Annual Mtg_4-28-19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7A80-E374-49BF-905D-CE2298B49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945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58F34-1A1A-481C-BFDB-09E17FFEEF10}" type="datetime1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Shea_MSCCH Annual Mtg_4-28-19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7A80-E374-49BF-905D-CE2298B49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266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D317C-CEC9-4C63-991D-EB8389404625}" type="datetime1">
              <a:rPr lang="en-US" smtClean="0"/>
              <a:t>4/19/2019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Shea_MSCCH Annual Mtg_4-28-19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7A80-E374-49BF-905D-CE2298B49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88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7DDF4-E7E9-4FBC-A078-8CED97DF84AF}" type="datetime1">
              <a:rPr lang="en-US" smtClean="0"/>
              <a:t>4/19/2019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Shea_MSCCH Annual Mtg_4-28-19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7A80-E374-49BF-905D-CE2298B49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61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CC669-A4C9-41C2-BF6A-321949BDA00F}" type="datetime1">
              <a:rPr lang="en-US" smtClean="0"/>
              <a:t>4/19/2019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Shea_MSCCH Annual Mtg_4-28-19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7A80-E374-49BF-905D-CE2298B49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43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BC02B-F937-4FE0-B404-83A43BFBF9A1}" type="datetime1">
              <a:rPr lang="en-US" smtClean="0"/>
              <a:t>4/19/2019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Shea_MSCCH Annual Mtg_4-28-19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7A80-E374-49BF-905D-CE2298B49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818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D57D7-AF76-4025-AFF2-2746F514D1F5}" type="datetime1">
              <a:rPr lang="en-US" smtClean="0"/>
              <a:t>4/19/2019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Shea_MSCCH Annual Mtg_4-28-19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7A80-E374-49BF-905D-CE2298B49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311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9650-6D15-471A-80AE-DA5B1E73C53E}" type="datetime1">
              <a:rPr lang="en-US" smtClean="0"/>
              <a:t>4/19/2019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Shea_MSCCH Annual Mtg_4-28-19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7A80-E374-49BF-905D-CE2298B49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873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jpe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20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23" Type="http://schemas.openxmlformats.org/officeDocument/2006/relationships/image" Target="../media/image1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Relationship Id="rId22" Type="http://schemas.openxmlformats.org/officeDocument/2006/relationships/image" Target="../media/image10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35A94-C3AC-4567-AB77-96ED315FF868}" type="datetime1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Shea_MSCCH Annual Mtg_4-28-19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57A80-E374-49BF-905D-CE2298B4920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ttps://www.mailman.columbia.edu/sites/default/files/styles/large_782x512/public/jpg/climateedu_mission_782x512.jpg?itok=5jz8SI30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5998062"/>
            <a:ext cx="1104900" cy="72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limate protest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710" y="5991825"/>
            <a:ext cx="1109671" cy="72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ower plants releasing gases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381" y="5988711"/>
            <a:ext cx="846084" cy="72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mailman.columbia.edu/sites/default/files/styles/marketing_landing_large/public/jpg/climateeduresources_782x512.jpg?itok=cNXFHv44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810" y="5991825"/>
            <a:ext cx="1109962" cy="72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urbines on a wind farm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077" y="5980803"/>
            <a:ext cx="1104609" cy="73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www.mailman.columbia.edu/sites/default/files/styles/large_782x512/public/jpg/chp_home_people.jpg?itok=RaHBXUTU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465" y="5983918"/>
            <a:ext cx="1121745" cy="73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www.mailman.columbia.edu/sites/default/files/styles/large_782x512/public/jpg/chp_home_research.jpg?itok=BK_G7slu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795" y="5980802"/>
            <a:ext cx="1126503" cy="73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www.mailman.columbia.edu/sites/default/files/styles/large_782x512/public/jpg/chp_support.jpg?itok=Nix4__2Z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6370" y="5974570"/>
            <a:ext cx="1037430" cy="74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s://www.mailman.columbia.edu/sites/default/files/jpeg/mosquito-light-676x474.jpg.jpeg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541" y="5977686"/>
            <a:ext cx="927472" cy="74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s://www.mailman.columbia.edu/sites/default/files/jpg/cookstove_sm.jpg"/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9498" y="5974570"/>
            <a:ext cx="1041234" cy="74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66" y="116016"/>
            <a:ext cx="3501781" cy="77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649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5346" y="1070355"/>
            <a:ext cx="12618153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1D4F9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Global Consortium on Climate and </a:t>
            </a:r>
            <a:r>
              <a:rPr lang="en-US" sz="4000" dirty="0" smtClean="0">
                <a:solidFill>
                  <a:srgbClr val="1D4F9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Health Education</a:t>
            </a:r>
            <a:endParaRPr lang="en-US" sz="4000" dirty="0">
              <a:solidFill>
                <a:srgbClr val="1D4F9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253" y="1885603"/>
            <a:ext cx="5210957" cy="341177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41777" y="5297380"/>
            <a:ext cx="9561688" cy="69991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>
                <a:solidFill>
                  <a:srgbClr val="1D4F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gcche.mailman.columbia.edu</a:t>
            </a:r>
            <a:r>
              <a:rPr lang="en-US" sz="4800" dirty="0" smtClean="0">
                <a:solidFill>
                  <a:srgbClr val="1D4F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dirty="0" smtClean="0">
                <a:solidFill>
                  <a:srgbClr val="1D4F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dirty="0" smtClean="0">
                <a:solidFill>
                  <a:srgbClr val="1D4F9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sz="4800" dirty="0" smtClean="0">
                <a:solidFill>
                  <a:srgbClr val="1D4F9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4800" dirty="0" smtClean="0">
                <a:solidFill>
                  <a:srgbClr val="1D4F9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endParaRPr lang="en-US" sz="4800" dirty="0">
              <a:solidFill>
                <a:srgbClr val="1D4F9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610600" y="6593417"/>
            <a:ext cx="4114800" cy="365125"/>
          </a:xfrm>
        </p:spPr>
        <p:txBody>
          <a:bodyPr/>
          <a:lstStyle/>
          <a:p>
            <a:r>
              <a:rPr lang="en-US" dirty="0" err="1" smtClean="0"/>
              <a:t>Shea_MSCCH</a:t>
            </a:r>
            <a:r>
              <a:rPr lang="en-US" dirty="0" smtClean="0"/>
              <a:t> Annual Mtg_4-28-19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20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713834" y="3841860"/>
            <a:ext cx="1943606" cy="19679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0049" t="10828" r="16079" b="4902"/>
          <a:stretch/>
        </p:blipFill>
        <p:spPr>
          <a:xfrm>
            <a:off x="2976387" y="1285935"/>
            <a:ext cx="6204284" cy="4604407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33650" y="62315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1D4F9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Global Network</a:t>
            </a:r>
            <a:endParaRPr lang="en-US" sz="4000" dirty="0">
              <a:solidFill>
                <a:srgbClr val="1D4F9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13834" y="536898"/>
            <a:ext cx="10969306" cy="2579391"/>
            <a:chOff x="643569" y="3010800"/>
            <a:chExt cx="10969305" cy="2579391"/>
          </a:xfrm>
        </p:grpSpPr>
        <p:sp>
          <p:nvSpPr>
            <p:cNvPr id="9" name="Oval 8"/>
            <p:cNvSpPr/>
            <p:nvPr/>
          </p:nvSpPr>
          <p:spPr>
            <a:xfrm>
              <a:off x="643569" y="3622264"/>
              <a:ext cx="1943606" cy="19679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316874" y="3010800"/>
              <a:ext cx="1296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15 countries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74665" y="4639710"/>
            <a:ext cx="162194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~30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countries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Shea_MSCCH Annual Mtg_4-28-19</a:t>
            </a: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9499618" y="1155487"/>
            <a:ext cx="1943606" cy="19679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continents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08837" y="1930073"/>
            <a:ext cx="17107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~200 members</a:t>
            </a:r>
          </a:p>
        </p:txBody>
      </p:sp>
      <p:sp>
        <p:nvSpPr>
          <p:cNvPr id="22" name="Oval 21"/>
          <p:cNvSpPr/>
          <p:nvPr/>
        </p:nvSpPr>
        <p:spPr>
          <a:xfrm>
            <a:off x="9499618" y="3841859"/>
            <a:ext cx="1943606" cy="19679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150,000+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05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622" y="62270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1D4F9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Knowledge </a:t>
            </a:r>
            <a:r>
              <a:rPr lang="en-US" sz="4000" dirty="0">
                <a:solidFill>
                  <a:srgbClr val="1D4F9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Bank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4475" t="10974" r="33443" b="25409"/>
          <a:stretch/>
        </p:blipFill>
        <p:spPr>
          <a:xfrm>
            <a:off x="4159055" y="1670680"/>
            <a:ext cx="3658735" cy="40811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37045" t="13443" r="21591" b="37945"/>
          <a:stretch/>
        </p:blipFill>
        <p:spPr>
          <a:xfrm>
            <a:off x="198063" y="1852895"/>
            <a:ext cx="3830865" cy="25324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5"/>
          <a:srcRect l="35235" t="11388" r="14106" b="46583"/>
          <a:stretch/>
        </p:blipFill>
        <p:spPr>
          <a:xfrm>
            <a:off x="7849776" y="1852895"/>
            <a:ext cx="4177350" cy="19494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5000" t="21650" r="33105" b="60303"/>
          <a:stretch/>
        </p:blipFill>
        <p:spPr>
          <a:xfrm>
            <a:off x="202471" y="4779948"/>
            <a:ext cx="5341671" cy="8761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96" y="3420533"/>
            <a:ext cx="1678069" cy="251710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Shea_MSCCH Annual Mtg_4-28-19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4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76467"/>
            <a:ext cx="11353264" cy="1325563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1D4F9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Developing Global Standards for </a:t>
            </a:r>
            <a:br>
              <a:rPr lang="en-US" sz="3600" dirty="0" smtClean="0">
                <a:solidFill>
                  <a:srgbClr val="1D4F9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3600" dirty="0" smtClean="0">
                <a:solidFill>
                  <a:srgbClr val="1D4F9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Knowledge &amp; Practice </a:t>
            </a:r>
            <a:endParaRPr lang="en-US" sz="3600" dirty="0">
              <a:solidFill>
                <a:srgbClr val="1D4F9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2228" t="13570" r="32508" b="7925"/>
          <a:stretch/>
        </p:blipFill>
        <p:spPr>
          <a:xfrm>
            <a:off x="4715876" y="2202030"/>
            <a:ext cx="3013061" cy="377308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Shea_MSCCH Annual Mtg_4-28-19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59204" t="38992" r="23295" b="46662"/>
          <a:stretch/>
        </p:blipFill>
        <p:spPr>
          <a:xfrm>
            <a:off x="8475783" y="3492780"/>
            <a:ext cx="3182281" cy="20870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22" y="2411514"/>
            <a:ext cx="3980359" cy="167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02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2958" y="1125035"/>
            <a:ext cx="10515600" cy="884388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1D4F9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Sharing Strategies &amp; Best Practices</a:t>
            </a:r>
            <a:endParaRPr lang="en-US" sz="4000" dirty="0">
              <a:solidFill>
                <a:srgbClr val="1D4F9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2304" y="1838340"/>
            <a:ext cx="6152444" cy="3248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1D4F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Infusion </a:t>
            </a:r>
            <a:r>
              <a:rPr lang="en-US" sz="3200" dirty="0">
                <a:solidFill>
                  <a:srgbClr val="1D4F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into existing courses 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5356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Electives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1D4F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Fellowships</a:t>
            </a:r>
            <a:endParaRPr lang="en-US" sz="3200" dirty="0">
              <a:solidFill>
                <a:srgbClr val="1D4F9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5356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Projects for </a:t>
            </a:r>
            <a:r>
              <a:rPr lang="en-US" sz="3200" dirty="0" smtClean="0">
                <a:solidFill>
                  <a:srgbClr val="5356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</a:t>
            </a:r>
            <a:endParaRPr lang="en-US" sz="4000" dirty="0"/>
          </a:p>
        </p:txBody>
      </p:sp>
      <p:pic>
        <p:nvPicPr>
          <p:cNvPr id="5" name="Picture 2" descr="https://www.mailman.columbia.edu/sites/default/files/jpg/zufanticks_ch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558" y="3172087"/>
            <a:ext cx="3906000" cy="241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56" y="2350294"/>
            <a:ext cx="2579460" cy="222448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Shea_MSCCH Annual Mtg_4-28-19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21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8531274" y="2284643"/>
            <a:ext cx="3660726" cy="15510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100" dirty="0" smtClean="0">
              <a:solidFill>
                <a:srgbClr val="1D4F9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800" dirty="0" smtClean="0">
                <a:solidFill>
                  <a:srgbClr val="1D4F9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Contact: Brittany Shea, MA</a:t>
            </a:r>
          </a:p>
          <a:p>
            <a:pPr>
              <a:spcBef>
                <a:spcPts val="0"/>
              </a:spcBef>
            </a:pPr>
            <a:r>
              <a:rPr lang="en-US" sz="1800" dirty="0" smtClean="0">
                <a:solidFill>
                  <a:srgbClr val="1D4F9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GCCHE Project Director</a:t>
            </a:r>
          </a:p>
          <a:p>
            <a:pPr>
              <a:spcBef>
                <a:spcPts val="0"/>
              </a:spcBef>
            </a:pPr>
            <a:r>
              <a:rPr lang="en-US" sz="1800" dirty="0" smtClean="0">
                <a:solidFill>
                  <a:srgbClr val="1D4F9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bes2161@cumc.columbia.edu</a:t>
            </a:r>
          </a:p>
          <a:p>
            <a:pPr>
              <a:spcBef>
                <a:spcPts val="0"/>
              </a:spcBef>
            </a:pPr>
            <a:r>
              <a:rPr lang="en-US" sz="1800" dirty="0" smtClean="0">
                <a:solidFill>
                  <a:srgbClr val="1D4F9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gcche.mailman.columbia.edu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rgbClr val="39B6CA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16337" y="2333156"/>
            <a:ext cx="3556000" cy="14539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800" dirty="0">
                <a:solidFill>
                  <a:srgbClr val="1D4F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Acknowledgements: The Medical Society </a:t>
            </a:r>
            <a:r>
              <a:rPr lang="en-US" sz="1800" dirty="0" smtClean="0">
                <a:solidFill>
                  <a:srgbClr val="1D4F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Consortium on Climate and Health; </a:t>
            </a:r>
            <a:r>
              <a:rPr lang="en-US" sz="1800" dirty="0" err="1">
                <a:solidFill>
                  <a:srgbClr val="1D4F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ClimateWorks</a:t>
            </a:r>
            <a:r>
              <a:rPr lang="en-US" sz="1800" dirty="0">
                <a:solidFill>
                  <a:srgbClr val="1D4F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Foundation; Rockefeller Foundation; GCCHE Advisory Council, Coordinating Committee</a:t>
            </a:r>
            <a:r>
              <a:rPr lang="en-US" sz="1800" dirty="0" smtClean="0">
                <a:solidFill>
                  <a:srgbClr val="1D4F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&amp; </a:t>
            </a:r>
            <a:r>
              <a:rPr lang="en-US" sz="1800" dirty="0">
                <a:solidFill>
                  <a:srgbClr val="1D4F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members; Dr. Jeffrey Shaman, Dr. Kim Knowlton; Columbia University Mailman School of Public Health Dean’s </a:t>
            </a:r>
            <a:r>
              <a:rPr lang="en-US" sz="1800" dirty="0" smtClean="0">
                <a:solidFill>
                  <a:srgbClr val="1D4F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office</a:t>
            </a:r>
            <a:endParaRPr lang="en-US" sz="1800" dirty="0">
              <a:solidFill>
                <a:srgbClr val="1D4F91"/>
              </a:solidFill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73316" y="859497"/>
            <a:ext cx="42446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1D4F9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Thank you!</a:t>
            </a:r>
            <a:endParaRPr lang="en-US" sz="4400" dirty="0">
              <a:solidFill>
                <a:srgbClr val="1D4F9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Shea_MSCCH</a:t>
            </a:r>
            <a:r>
              <a:rPr lang="en-US" dirty="0" smtClean="0"/>
              <a:t> Annual Mtg_4-28-19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5970" t="46371" r="32321" b="39902"/>
          <a:stretch/>
        </p:blipFill>
        <p:spPr>
          <a:xfrm>
            <a:off x="4173316" y="2196449"/>
            <a:ext cx="4394827" cy="289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26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127</Words>
  <Application>Microsoft Office PowerPoint</Application>
  <PresentationFormat>Widescreen</PresentationFormat>
  <Paragraphs>34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Gill Sans MT</vt:lpstr>
      <vt:lpstr>Helvetica</vt:lpstr>
      <vt:lpstr>Times New Roman</vt:lpstr>
      <vt:lpstr>Office Theme</vt:lpstr>
      <vt:lpstr>Global Consortium on Climate and Health Education</vt:lpstr>
      <vt:lpstr>Global Network</vt:lpstr>
      <vt:lpstr>Knowledge Bank</vt:lpstr>
      <vt:lpstr>Developing Global Standards for  Knowledge &amp; Practice </vt:lpstr>
      <vt:lpstr>Sharing Strategies &amp; Best Practices</vt:lpstr>
      <vt:lpstr>PowerPoint Presentation</vt:lpstr>
    </vt:vector>
  </TitlesOfParts>
  <Company>Columbia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Shea, Brittany E.</dc:creator>
  <cp:lastModifiedBy>Shea, Brittany E.</cp:lastModifiedBy>
  <cp:revision>70</cp:revision>
  <dcterms:created xsi:type="dcterms:W3CDTF">2017-09-06T16:38:03Z</dcterms:created>
  <dcterms:modified xsi:type="dcterms:W3CDTF">2019-04-19T18:53:55Z</dcterms:modified>
</cp:coreProperties>
</file>