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648" r:id="rId2"/>
  </p:sldMasterIdLst>
  <p:notesMasterIdLst>
    <p:notesMasterId r:id="rId21"/>
  </p:notesMasterIdLst>
  <p:handoutMasterIdLst>
    <p:handoutMasterId r:id="rId22"/>
  </p:handoutMasterIdLst>
  <p:sldIdLst>
    <p:sldId id="284" r:id="rId3"/>
    <p:sldId id="299" r:id="rId4"/>
    <p:sldId id="300" r:id="rId5"/>
    <p:sldId id="303" r:id="rId6"/>
    <p:sldId id="305" r:id="rId7"/>
    <p:sldId id="289" r:id="rId8"/>
    <p:sldId id="290" r:id="rId9"/>
    <p:sldId id="291" r:id="rId10"/>
    <p:sldId id="292" r:id="rId11"/>
    <p:sldId id="294" r:id="rId12"/>
    <p:sldId id="268" r:id="rId13"/>
    <p:sldId id="277" r:id="rId14"/>
    <p:sldId id="310" r:id="rId15"/>
    <p:sldId id="311" r:id="rId16"/>
    <p:sldId id="308" r:id="rId17"/>
    <p:sldId id="309" r:id="rId18"/>
    <p:sldId id="267" r:id="rId19"/>
    <p:sldId id="301" r:id="rId2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7" d="100"/>
          <a:sy n="117" d="100"/>
        </p:scale>
        <p:origin x="392" y="168"/>
      </p:cViewPr>
      <p:guideLst/>
    </p:cSldViewPr>
  </p:slideViewPr>
  <p:notesTextViewPr>
    <p:cViewPr>
      <p:scale>
        <a:sx n="1" d="1"/>
        <a:sy n="1" d="1"/>
      </p:scale>
      <p:origin x="0" y="0"/>
    </p:cViewPr>
  </p:notesTextViewPr>
  <p:sorterViewPr>
    <p:cViewPr varScale="1">
      <p:scale>
        <a:sx n="100" d="100"/>
        <a:sy n="100" d="100"/>
      </p:scale>
      <p:origin x="0" y="-5512"/>
    </p:cViewPr>
  </p:sorterViewPr>
  <p:notesViewPr>
    <p:cSldViewPr snapToGrid="0">
      <p:cViewPr varScale="1">
        <p:scale>
          <a:sx n="55" d="100"/>
          <a:sy n="55" d="100"/>
        </p:scale>
        <p:origin x="262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A2B2C-1E6B-44FC-9EBE-C74FBDC31D0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75180D1-A3AC-4706-A2C3-87AC68EC285D}">
      <dgm:prSet custT="1"/>
      <dgm:spPr/>
      <dgm:t>
        <a:bodyPr/>
        <a:lstStyle/>
        <a:p>
          <a:pPr>
            <a:defRPr cap="all"/>
          </a:pPr>
          <a:r>
            <a:rPr lang="en-US" sz="2400" b="1" dirty="0">
              <a:solidFill>
                <a:schemeClr val="accent3">
                  <a:lumMod val="75000"/>
                </a:schemeClr>
              </a:solidFill>
            </a:rPr>
            <a:t>Define Environmental Justice</a:t>
          </a:r>
        </a:p>
      </dgm:t>
    </dgm:pt>
    <dgm:pt modelId="{C8BE41B1-E306-468C-8C64-A043BE057E80}" type="parTrans" cxnId="{ED9737C5-5C96-4CCE-BE0E-CF4E3B63FCFE}">
      <dgm:prSet/>
      <dgm:spPr/>
      <dgm:t>
        <a:bodyPr/>
        <a:lstStyle/>
        <a:p>
          <a:endParaRPr lang="en-US"/>
        </a:p>
      </dgm:t>
    </dgm:pt>
    <dgm:pt modelId="{019015D4-130D-4CB4-AA5F-56146E61AA74}" type="sibTrans" cxnId="{ED9737C5-5C96-4CCE-BE0E-CF4E3B63FCFE}">
      <dgm:prSet/>
      <dgm:spPr/>
      <dgm:t>
        <a:bodyPr/>
        <a:lstStyle/>
        <a:p>
          <a:endParaRPr lang="en-US"/>
        </a:p>
      </dgm:t>
    </dgm:pt>
    <dgm:pt modelId="{93021097-6E79-47D5-B248-279114331D7C}">
      <dgm:prSet custT="1"/>
      <dgm:spPr/>
      <dgm:t>
        <a:bodyPr/>
        <a:lstStyle/>
        <a:p>
          <a:pPr>
            <a:defRPr cap="all"/>
          </a:pPr>
          <a:r>
            <a:rPr lang="en-US" sz="2000" b="1" dirty="0">
              <a:solidFill>
                <a:schemeClr val="accent3">
                  <a:lumMod val="75000"/>
                </a:schemeClr>
              </a:solidFill>
            </a:rPr>
            <a:t>Connect the Environmental Justice Movement and Health </a:t>
          </a:r>
        </a:p>
      </dgm:t>
    </dgm:pt>
    <dgm:pt modelId="{2BD862A9-9B84-457B-B6EE-079CEA41F937}" type="parTrans" cxnId="{B1A58764-EE9A-4B48-A183-5E582B035F7A}">
      <dgm:prSet/>
      <dgm:spPr/>
      <dgm:t>
        <a:bodyPr/>
        <a:lstStyle/>
        <a:p>
          <a:endParaRPr lang="en-US"/>
        </a:p>
      </dgm:t>
    </dgm:pt>
    <dgm:pt modelId="{4F54C72B-9E0E-4C4F-AB0C-453E9422922E}" type="sibTrans" cxnId="{B1A58764-EE9A-4B48-A183-5E582B035F7A}">
      <dgm:prSet/>
      <dgm:spPr/>
      <dgm:t>
        <a:bodyPr/>
        <a:lstStyle/>
        <a:p>
          <a:endParaRPr lang="en-US"/>
        </a:p>
      </dgm:t>
    </dgm:pt>
    <dgm:pt modelId="{DB55F232-5F5A-44AB-A981-4B8D7C4C9CF0}">
      <dgm:prSet/>
      <dgm:spPr/>
      <dgm:t>
        <a:bodyPr/>
        <a:lstStyle/>
        <a:p>
          <a:pPr>
            <a:defRPr cap="all"/>
          </a:pPr>
          <a:r>
            <a:rPr lang="en-US" b="1" dirty="0">
              <a:solidFill>
                <a:schemeClr val="accent3">
                  <a:lumMod val="75000"/>
                </a:schemeClr>
              </a:solidFill>
            </a:rPr>
            <a:t>Exemplars from the Alliance of Nurses for Health Environments (AHNE) Inaugural Environmental Nurse Fellowship Program  </a:t>
          </a:r>
        </a:p>
      </dgm:t>
    </dgm:pt>
    <dgm:pt modelId="{38EACC9A-7AD1-476F-8DCD-3020888AA35C}" type="parTrans" cxnId="{09BCB46A-E8B1-4BCB-BF57-C866F9223178}">
      <dgm:prSet/>
      <dgm:spPr/>
      <dgm:t>
        <a:bodyPr/>
        <a:lstStyle/>
        <a:p>
          <a:endParaRPr lang="en-US"/>
        </a:p>
      </dgm:t>
    </dgm:pt>
    <dgm:pt modelId="{41A43BA8-43F1-489E-990E-178BD58EF152}" type="sibTrans" cxnId="{09BCB46A-E8B1-4BCB-BF57-C866F9223178}">
      <dgm:prSet/>
      <dgm:spPr/>
      <dgm:t>
        <a:bodyPr/>
        <a:lstStyle/>
        <a:p>
          <a:endParaRPr lang="en-US"/>
        </a:p>
      </dgm:t>
    </dgm:pt>
    <dgm:pt modelId="{5B9FAB83-ACDE-470B-B8DA-FEB5866272BC}" type="pres">
      <dgm:prSet presAssocID="{3CEA2B2C-1E6B-44FC-9EBE-C74FBDC31D01}" presName="root" presStyleCnt="0">
        <dgm:presLayoutVars>
          <dgm:dir/>
          <dgm:resizeHandles val="exact"/>
        </dgm:presLayoutVars>
      </dgm:prSet>
      <dgm:spPr/>
    </dgm:pt>
    <dgm:pt modelId="{3B0FBDC6-AD39-4BDA-9986-E0D6DA67FFB2}" type="pres">
      <dgm:prSet presAssocID="{B75180D1-A3AC-4706-A2C3-87AC68EC285D}" presName="compNode" presStyleCnt="0"/>
      <dgm:spPr/>
    </dgm:pt>
    <dgm:pt modelId="{68B6A7D4-DAF7-4FFA-A0FB-D86AD9015A59}" type="pres">
      <dgm:prSet presAssocID="{B75180D1-A3AC-4706-A2C3-87AC68EC285D}" presName="iconBgRect" presStyleLbl="bgShp" presStyleIdx="0" presStyleCnt="3"/>
      <dgm:spPr>
        <a:prstGeom prst="round2DiagRect">
          <a:avLst>
            <a:gd name="adj1" fmla="val 29727"/>
            <a:gd name="adj2" fmla="val 0"/>
          </a:avLst>
        </a:prstGeom>
      </dgm:spPr>
    </dgm:pt>
    <dgm:pt modelId="{D1D4143F-8EA8-4D76-8928-9B6B688D4121}" type="pres">
      <dgm:prSet presAssocID="{B75180D1-A3AC-4706-A2C3-87AC68EC28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2AEDD6E8-19A2-4CEE-BBB6-22262E7F25B2}" type="pres">
      <dgm:prSet presAssocID="{B75180D1-A3AC-4706-A2C3-87AC68EC285D}" presName="spaceRect" presStyleCnt="0"/>
      <dgm:spPr/>
    </dgm:pt>
    <dgm:pt modelId="{1E4CD2B8-04C5-4B8D-A176-58104BDE3F6B}" type="pres">
      <dgm:prSet presAssocID="{B75180D1-A3AC-4706-A2C3-87AC68EC285D}" presName="textRect" presStyleLbl="revTx" presStyleIdx="0" presStyleCnt="3" custScaleX="120155">
        <dgm:presLayoutVars>
          <dgm:chMax val="1"/>
          <dgm:chPref val="1"/>
        </dgm:presLayoutVars>
      </dgm:prSet>
      <dgm:spPr/>
    </dgm:pt>
    <dgm:pt modelId="{139E36F0-93BA-4F3F-AC47-20D9BEDCFB19}" type="pres">
      <dgm:prSet presAssocID="{019015D4-130D-4CB4-AA5F-56146E61AA74}" presName="sibTrans" presStyleCnt="0"/>
      <dgm:spPr/>
    </dgm:pt>
    <dgm:pt modelId="{09B3A6A4-4D27-4F66-9647-080A29F09844}" type="pres">
      <dgm:prSet presAssocID="{93021097-6E79-47D5-B248-279114331D7C}" presName="compNode" presStyleCnt="0"/>
      <dgm:spPr/>
    </dgm:pt>
    <dgm:pt modelId="{4666C6C9-D7FC-4AC9-8F74-D815461E778B}" type="pres">
      <dgm:prSet presAssocID="{93021097-6E79-47D5-B248-279114331D7C}" presName="iconBgRect" presStyleLbl="bgShp" presStyleIdx="1" presStyleCnt="3"/>
      <dgm:spPr>
        <a:prstGeom prst="round2DiagRect">
          <a:avLst>
            <a:gd name="adj1" fmla="val 29727"/>
            <a:gd name="adj2" fmla="val 0"/>
          </a:avLst>
        </a:prstGeom>
      </dgm:spPr>
    </dgm:pt>
    <dgm:pt modelId="{198866D8-CFEC-45E0-A082-ACD789C73685}" type="pres">
      <dgm:prSet presAssocID="{93021097-6E79-47D5-B248-279114331D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B7EB9DB1-C728-4F11-86DE-C4C77896C0C0}" type="pres">
      <dgm:prSet presAssocID="{93021097-6E79-47D5-B248-279114331D7C}" presName="spaceRect" presStyleCnt="0"/>
      <dgm:spPr/>
    </dgm:pt>
    <dgm:pt modelId="{CF8BB821-6417-4962-961A-BE6D08ABE3A2}" type="pres">
      <dgm:prSet presAssocID="{93021097-6E79-47D5-B248-279114331D7C}" presName="textRect" presStyleLbl="revTx" presStyleIdx="1" presStyleCnt="3">
        <dgm:presLayoutVars>
          <dgm:chMax val="1"/>
          <dgm:chPref val="1"/>
        </dgm:presLayoutVars>
      </dgm:prSet>
      <dgm:spPr/>
    </dgm:pt>
    <dgm:pt modelId="{0D6EC541-07B3-421A-A8E0-C7A09E8611D9}" type="pres">
      <dgm:prSet presAssocID="{4F54C72B-9E0E-4C4F-AB0C-453E9422922E}" presName="sibTrans" presStyleCnt="0"/>
      <dgm:spPr/>
    </dgm:pt>
    <dgm:pt modelId="{7A0608DB-93EF-4DDF-978D-B2D080E7312D}" type="pres">
      <dgm:prSet presAssocID="{DB55F232-5F5A-44AB-A981-4B8D7C4C9CF0}" presName="compNode" presStyleCnt="0"/>
      <dgm:spPr/>
    </dgm:pt>
    <dgm:pt modelId="{8C6E5AF2-912F-4660-81E8-239C01CFBD67}" type="pres">
      <dgm:prSet presAssocID="{DB55F232-5F5A-44AB-A981-4B8D7C4C9CF0}" presName="iconBgRect" presStyleLbl="bgShp" presStyleIdx="2" presStyleCnt="3" custLinFactNeighborX="474" custLinFactNeighborY="-1897"/>
      <dgm:spPr>
        <a:prstGeom prst="round2DiagRect">
          <a:avLst>
            <a:gd name="adj1" fmla="val 29727"/>
            <a:gd name="adj2" fmla="val 0"/>
          </a:avLst>
        </a:prstGeom>
      </dgm:spPr>
    </dgm:pt>
    <dgm:pt modelId="{D4AAA211-E1C1-4EA0-8B30-BF0867936089}" type="pres">
      <dgm:prSet presAssocID="{DB55F232-5F5A-44AB-A981-4B8D7C4C9C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E90E44F7-FDFF-4EC2-8B5D-D540AC4F783F}" type="pres">
      <dgm:prSet presAssocID="{DB55F232-5F5A-44AB-A981-4B8D7C4C9CF0}" presName="spaceRect" presStyleCnt="0"/>
      <dgm:spPr/>
    </dgm:pt>
    <dgm:pt modelId="{68CD6C47-C5C3-4057-9438-2F96C7A174F4}" type="pres">
      <dgm:prSet presAssocID="{DB55F232-5F5A-44AB-A981-4B8D7C4C9CF0}" presName="textRect" presStyleLbl="revTx" presStyleIdx="2" presStyleCnt="3">
        <dgm:presLayoutVars>
          <dgm:chMax val="1"/>
          <dgm:chPref val="1"/>
        </dgm:presLayoutVars>
      </dgm:prSet>
      <dgm:spPr/>
    </dgm:pt>
  </dgm:ptLst>
  <dgm:cxnLst>
    <dgm:cxn modelId="{C0E08909-51D3-4735-8E57-D05CF9BB37DF}" type="presOf" srcId="{3CEA2B2C-1E6B-44FC-9EBE-C74FBDC31D01}" destId="{5B9FAB83-ACDE-470B-B8DA-FEB5866272BC}" srcOrd="0" destOrd="0" presId="urn:microsoft.com/office/officeart/2018/5/layout/IconLeafLabelList"/>
    <dgm:cxn modelId="{B1A58764-EE9A-4B48-A183-5E582B035F7A}" srcId="{3CEA2B2C-1E6B-44FC-9EBE-C74FBDC31D01}" destId="{93021097-6E79-47D5-B248-279114331D7C}" srcOrd="1" destOrd="0" parTransId="{2BD862A9-9B84-457B-B6EE-079CEA41F937}" sibTransId="{4F54C72B-9E0E-4C4F-AB0C-453E9422922E}"/>
    <dgm:cxn modelId="{09BCB46A-E8B1-4BCB-BF57-C866F9223178}" srcId="{3CEA2B2C-1E6B-44FC-9EBE-C74FBDC31D01}" destId="{DB55F232-5F5A-44AB-A981-4B8D7C4C9CF0}" srcOrd="2" destOrd="0" parTransId="{38EACC9A-7AD1-476F-8DCD-3020888AA35C}" sibTransId="{41A43BA8-43F1-489E-990E-178BD58EF152}"/>
    <dgm:cxn modelId="{66EBAE82-1F4D-4001-B948-3F8F30EDC4C1}" type="presOf" srcId="{DB55F232-5F5A-44AB-A981-4B8D7C4C9CF0}" destId="{68CD6C47-C5C3-4057-9438-2F96C7A174F4}" srcOrd="0" destOrd="0" presId="urn:microsoft.com/office/officeart/2018/5/layout/IconLeafLabelList"/>
    <dgm:cxn modelId="{ED9737C5-5C96-4CCE-BE0E-CF4E3B63FCFE}" srcId="{3CEA2B2C-1E6B-44FC-9EBE-C74FBDC31D01}" destId="{B75180D1-A3AC-4706-A2C3-87AC68EC285D}" srcOrd="0" destOrd="0" parTransId="{C8BE41B1-E306-468C-8C64-A043BE057E80}" sibTransId="{019015D4-130D-4CB4-AA5F-56146E61AA74}"/>
    <dgm:cxn modelId="{98195DE7-3BBB-4FF7-A22A-9E39AB71304F}" type="presOf" srcId="{B75180D1-A3AC-4706-A2C3-87AC68EC285D}" destId="{1E4CD2B8-04C5-4B8D-A176-58104BDE3F6B}" srcOrd="0" destOrd="0" presId="urn:microsoft.com/office/officeart/2018/5/layout/IconLeafLabelList"/>
    <dgm:cxn modelId="{3C593AEC-8D5B-436B-8F56-C8276B0E8CD1}" type="presOf" srcId="{93021097-6E79-47D5-B248-279114331D7C}" destId="{CF8BB821-6417-4962-961A-BE6D08ABE3A2}" srcOrd="0" destOrd="0" presId="urn:microsoft.com/office/officeart/2018/5/layout/IconLeafLabelList"/>
    <dgm:cxn modelId="{AC22A562-FFCB-4C20-8507-065482C71946}" type="presParOf" srcId="{5B9FAB83-ACDE-470B-B8DA-FEB5866272BC}" destId="{3B0FBDC6-AD39-4BDA-9986-E0D6DA67FFB2}" srcOrd="0" destOrd="0" presId="urn:microsoft.com/office/officeart/2018/5/layout/IconLeafLabelList"/>
    <dgm:cxn modelId="{00619C0A-BA06-4DC9-918B-3F8E352E7C62}" type="presParOf" srcId="{3B0FBDC6-AD39-4BDA-9986-E0D6DA67FFB2}" destId="{68B6A7D4-DAF7-4FFA-A0FB-D86AD9015A59}" srcOrd="0" destOrd="0" presId="urn:microsoft.com/office/officeart/2018/5/layout/IconLeafLabelList"/>
    <dgm:cxn modelId="{D3131837-C949-40EE-A7C3-F21040B4E183}" type="presParOf" srcId="{3B0FBDC6-AD39-4BDA-9986-E0D6DA67FFB2}" destId="{D1D4143F-8EA8-4D76-8928-9B6B688D4121}" srcOrd="1" destOrd="0" presId="urn:microsoft.com/office/officeart/2018/5/layout/IconLeafLabelList"/>
    <dgm:cxn modelId="{EDD574B9-8BAF-41F5-8E8B-623C2DEEF0C9}" type="presParOf" srcId="{3B0FBDC6-AD39-4BDA-9986-E0D6DA67FFB2}" destId="{2AEDD6E8-19A2-4CEE-BBB6-22262E7F25B2}" srcOrd="2" destOrd="0" presId="urn:microsoft.com/office/officeart/2018/5/layout/IconLeafLabelList"/>
    <dgm:cxn modelId="{DB4872A9-E602-4E2D-8D30-7D8DB07CECEB}" type="presParOf" srcId="{3B0FBDC6-AD39-4BDA-9986-E0D6DA67FFB2}" destId="{1E4CD2B8-04C5-4B8D-A176-58104BDE3F6B}" srcOrd="3" destOrd="0" presId="urn:microsoft.com/office/officeart/2018/5/layout/IconLeafLabelList"/>
    <dgm:cxn modelId="{A7812721-F2FB-42E7-84B7-00587C0F2A2C}" type="presParOf" srcId="{5B9FAB83-ACDE-470B-B8DA-FEB5866272BC}" destId="{139E36F0-93BA-4F3F-AC47-20D9BEDCFB19}" srcOrd="1" destOrd="0" presId="urn:microsoft.com/office/officeart/2018/5/layout/IconLeafLabelList"/>
    <dgm:cxn modelId="{84C4BECB-937D-4DED-B2B2-0BC47F691E7F}" type="presParOf" srcId="{5B9FAB83-ACDE-470B-B8DA-FEB5866272BC}" destId="{09B3A6A4-4D27-4F66-9647-080A29F09844}" srcOrd="2" destOrd="0" presId="urn:microsoft.com/office/officeart/2018/5/layout/IconLeafLabelList"/>
    <dgm:cxn modelId="{59BE8F9E-A3C9-4EE9-949B-31E3B5D58077}" type="presParOf" srcId="{09B3A6A4-4D27-4F66-9647-080A29F09844}" destId="{4666C6C9-D7FC-4AC9-8F74-D815461E778B}" srcOrd="0" destOrd="0" presId="urn:microsoft.com/office/officeart/2018/5/layout/IconLeafLabelList"/>
    <dgm:cxn modelId="{4AE60E85-9D87-4B0E-B700-126FA722BCDD}" type="presParOf" srcId="{09B3A6A4-4D27-4F66-9647-080A29F09844}" destId="{198866D8-CFEC-45E0-A082-ACD789C73685}" srcOrd="1" destOrd="0" presId="urn:microsoft.com/office/officeart/2018/5/layout/IconLeafLabelList"/>
    <dgm:cxn modelId="{62359F8E-888A-48C0-9262-D940831E4DE4}" type="presParOf" srcId="{09B3A6A4-4D27-4F66-9647-080A29F09844}" destId="{B7EB9DB1-C728-4F11-86DE-C4C77896C0C0}" srcOrd="2" destOrd="0" presId="urn:microsoft.com/office/officeart/2018/5/layout/IconLeafLabelList"/>
    <dgm:cxn modelId="{3A2D54D2-254B-44B1-BF9D-AC6B8F658CC6}" type="presParOf" srcId="{09B3A6A4-4D27-4F66-9647-080A29F09844}" destId="{CF8BB821-6417-4962-961A-BE6D08ABE3A2}" srcOrd="3" destOrd="0" presId="urn:microsoft.com/office/officeart/2018/5/layout/IconLeafLabelList"/>
    <dgm:cxn modelId="{0ED1FD91-CD76-4975-9C01-1C1646B69F12}" type="presParOf" srcId="{5B9FAB83-ACDE-470B-B8DA-FEB5866272BC}" destId="{0D6EC541-07B3-421A-A8E0-C7A09E8611D9}" srcOrd="3" destOrd="0" presId="urn:microsoft.com/office/officeart/2018/5/layout/IconLeafLabelList"/>
    <dgm:cxn modelId="{5A5E3806-4DF6-4DBF-9672-8A137BCF570A}" type="presParOf" srcId="{5B9FAB83-ACDE-470B-B8DA-FEB5866272BC}" destId="{7A0608DB-93EF-4DDF-978D-B2D080E7312D}" srcOrd="4" destOrd="0" presId="urn:microsoft.com/office/officeart/2018/5/layout/IconLeafLabelList"/>
    <dgm:cxn modelId="{B494005E-2D7B-4117-AC58-DBBBE4B54209}" type="presParOf" srcId="{7A0608DB-93EF-4DDF-978D-B2D080E7312D}" destId="{8C6E5AF2-912F-4660-81E8-239C01CFBD67}" srcOrd="0" destOrd="0" presId="urn:microsoft.com/office/officeart/2018/5/layout/IconLeafLabelList"/>
    <dgm:cxn modelId="{48175C0D-BD41-42F2-B5AC-8F7515380F93}" type="presParOf" srcId="{7A0608DB-93EF-4DDF-978D-B2D080E7312D}" destId="{D4AAA211-E1C1-4EA0-8B30-BF0867936089}" srcOrd="1" destOrd="0" presId="urn:microsoft.com/office/officeart/2018/5/layout/IconLeafLabelList"/>
    <dgm:cxn modelId="{6AB1548F-CABD-4FB2-91A9-285BBD75DC4A}" type="presParOf" srcId="{7A0608DB-93EF-4DDF-978D-B2D080E7312D}" destId="{E90E44F7-FDFF-4EC2-8B5D-D540AC4F783F}" srcOrd="2" destOrd="0" presId="urn:microsoft.com/office/officeart/2018/5/layout/IconLeafLabelList"/>
    <dgm:cxn modelId="{2777005E-D43B-4B9A-86EE-40C7A27D2EB2}" type="presParOf" srcId="{7A0608DB-93EF-4DDF-978D-B2D080E7312D}" destId="{68CD6C47-C5C3-4057-9438-2F96C7A174F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C8808-FA7E-4AE7-B14E-B5636B2D853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A1504D9-37B2-4A58-825D-F120A826743F}">
      <dgm:prSet/>
      <dgm:spPr/>
      <dgm:t>
        <a:bodyPr/>
        <a:lstStyle/>
        <a:p>
          <a:pPr>
            <a:defRPr cap="all"/>
          </a:pPr>
          <a:r>
            <a:rPr lang="en-US" b="1"/>
            <a:t>Contact policy makers</a:t>
          </a:r>
          <a:endParaRPr lang="en-US"/>
        </a:p>
      </dgm:t>
    </dgm:pt>
    <dgm:pt modelId="{CCE74C07-F453-468F-94F7-17CCEF0F84B0}" type="parTrans" cxnId="{BACEC840-67E0-4D98-8045-7A0425E7A245}">
      <dgm:prSet/>
      <dgm:spPr/>
      <dgm:t>
        <a:bodyPr/>
        <a:lstStyle/>
        <a:p>
          <a:endParaRPr lang="en-US"/>
        </a:p>
      </dgm:t>
    </dgm:pt>
    <dgm:pt modelId="{4E4A6050-1F60-42A3-8D79-93E4FFB49336}" type="sibTrans" cxnId="{BACEC840-67E0-4D98-8045-7A0425E7A245}">
      <dgm:prSet/>
      <dgm:spPr/>
      <dgm:t>
        <a:bodyPr/>
        <a:lstStyle/>
        <a:p>
          <a:endParaRPr lang="en-US"/>
        </a:p>
      </dgm:t>
    </dgm:pt>
    <dgm:pt modelId="{6ED0CD47-29E2-4F96-BD60-63FF9F60E126}">
      <dgm:prSet/>
      <dgm:spPr/>
      <dgm:t>
        <a:bodyPr/>
        <a:lstStyle/>
        <a:p>
          <a:pPr>
            <a:defRPr cap="all"/>
          </a:pPr>
          <a:r>
            <a:rPr lang="en-US" b="1"/>
            <a:t>Write editorials and opinion pieces</a:t>
          </a:r>
          <a:endParaRPr lang="en-US"/>
        </a:p>
      </dgm:t>
    </dgm:pt>
    <dgm:pt modelId="{3C97A4F9-E74A-4D34-AA2D-744D921CA882}" type="parTrans" cxnId="{E7E99D6E-CFE6-414F-A2DF-4D9F79EF6A6D}">
      <dgm:prSet/>
      <dgm:spPr/>
      <dgm:t>
        <a:bodyPr/>
        <a:lstStyle/>
        <a:p>
          <a:endParaRPr lang="en-US"/>
        </a:p>
      </dgm:t>
    </dgm:pt>
    <dgm:pt modelId="{C2FC19A0-ACB4-4863-8D58-9F2D708764DF}" type="sibTrans" cxnId="{E7E99D6E-CFE6-414F-A2DF-4D9F79EF6A6D}">
      <dgm:prSet/>
      <dgm:spPr/>
      <dgm:t>
        <a:bodyPr/>
        <a:lstStyle/>
        <a:p>
          <a:endParaRPr lang="en-US"/>
        </a:p>
      </dgm:t>
    </dgm:pt>
    <dgm:pt modelId="{2718D9A9-D886-4C69-8077-56513BCE1DC8}">
      <dgm:prSet/>
      <dgm:spPr/>
      <dgm:t>
        <a:bodyPr/>
        <a:lstStyle/>
        <a:p>
          <a:pPr>
            <a:defRPr cap="all"/>
          </a:pPr>
          <a:r>
            <a:rPr lang="en-US" b="1"/>
            <a:t>Collaborate with partner organizations</a:t>
          </a:r>
          <a:endParaRPr lang="en-US"/>
        </a:p>
      </dgm:t>
    </dgm:pt>
    <dgm:pt modelId="{AD99F27C-40F1-489C-887B-C11DDE33FBCA}" type="parTrans" cxnId="{8EC38884-2458-46C0-9844-8B6C7A49A078}">
      <dgm:prSet/>
      <dgm:spPr/>
      <dgm:t>
        <a:bodyPr/>
        <a:lstStyle/>
        <a:p>
          <a:endParaRPr lang="en-US"/>
        </a:p>
      </dgm:t>
    </dgm:pt>
    <dgm:pt modelId="{2135CB7B-E0EB-4B3D-8547-60BC082E9975}" type="sibTrans" cxnId="{8EC38884-2458-46C0-9844-8B6C7A49A078}">
      <dgm:prSet/>
      <dgm:spPr/>
      <dgm:t>
        <a:bodyPr/>
        <a:lstStyle/>
        <a:p>
          <a:endParaRPr lang="en-US"/>
        </a:p>
      </dgm:t>
    </dgm:pt>
    <dgm:pt modelId="{CA7A20BB-7949-40A7-9642-847EA4951FC7}">
      <dgm:prSet/>
      <dgm:spPr/>
      <dgm:t>
        <a:bodyPr/>
        <a:lstStyle/>
        <a:p>
          <a:pPr>
            <a:defRPr cap="all"/>
          </a:pPr>
          <a:r>
            <a:rPr lang="en-US" b="1"/>
            <a:t>Give talks and presentations</a:t>
          </a:r>
          <a:endParaRPr lang="en-US"/>
        </a:p>
      </dgm:t>
    </dgm:pt>
    <dgm:pt modelId="{61026A57-4FE2-4724-AED7-375E57DE1911}" type="parTrans" cxnId="{844C5BA0-D342-4D7B-83CA-65B340BD4938}">
      <dgm:prSet/>
      <dgm:spPr/>
      <dgm:t>
        <a:bodyPr/>
        <a:lstStyle/>
        <a:p>
          <a:endParaRPr lang="en-US"/>
        </a:p>
      </dgm:t>
    </dgm:pt>
    <dgm:pt modelId="{F87575F1-25F7-439C-81BC-ED4E41D388F3}" type="sibTrans" cxnId="{844C5BA0-D342-4D7B-83CA-65B340BD4938}">
      <dgm:prSet/>
      <dgm:spPr/>
      <dgm:t>
        <a:bodyPr/>
        <a:lstStyle/>
        <a:p>
          <a:endParaRPr lang="en-US"/>
        </a:p>
      </dgm:t>
    </dgm:pt>
    <dgm:pt modelId="{B181C339-7F6F-4D6F-8AAD-311C9F3D8EB1}" type="pres">
      <dgm:prSet presAssocID="{169C8808-FA7E-4AE7-B14E-B5636B2D8535}" presName="root" presStyleCnt="0">
        <dgm:presLayoutVars>
          <dgm:dir/>
          <dgm:resizeHandles val="exact"/>
        </dgm:presLayoutVars>
      </dgm:prSet>
      <dgm:spPr/>
    </dgm:pt>
    <dgm:pt modelId="{A7CACE8B-260D-4926-B77E-D63B8CC93446}" type="pres">
      <dgm:prSet presAssocID="{5A1504D9-37B2-4A58-825D-F120A826743F}" presName="compNode" presStyleCnt="0"/>
      <dgm:spPr/>
    </dgm:pt>
    <dgm:pt modelId="{F96D5C5E-C823-47C3-86C4-9FE2B7AAB5CC}" type="pres">
      <dgm:prSet presAssocID="{5A1504D9-37B2-4A58-825D-F120A826743F}" presName="iconBgRect" presStyleLbl="bgShp" presStyleIdx="0" presStyleCnt="4"/>
      <dgm:spPr/>
    </dgm:pt>
    <dgm:pt modelId="{01CDD2B8-7F90-49A1-B043-793BD665A01F}" type="pres">
      <dgm:prSet presAssocID="{5A1504D9-37B2-4A58-825D-F120A82674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3B7C333F-8DB8-47D4-946F-DC78F1998ADC}" type="pres">
      <dgm:prSet presAssocID="{5A1504D9-37B2-4A58-825D-F120A826743F}" presName="spaceRect" presStyleCnt="0"/>
      <dgm:spPr/>
    </dgm:pt>
    <dgm:pt modelId="{80C29600-D585-44EB-8342-47E72C403F9C}" type="pres">
      <dgm:prSet presAssocID="{5A1504D9-37B2-4A58-825D-F120A826743F}" presName="textRect" presStyleLbl="revTx" presStyleIdx="0" presStyleCnt="4">
        <dgm:presLayoutVars>
          <dgm:chMax val="1"/>
          <dgm:chPref val="1"/>
        </dgm:presLayoutVars>
      </dgm:prSet>
      <dgm:spPr/>
    </dgm:pt>
    <dgm:pt modelId="{9B5E36AA-164D-4B99-928B-5F72EF09F083}" type="pres">
      <dgm:prSet presAssocID="{4E4A6050-1F60-42A3-8D79-93E4FFB49336}" presName="sibTrans" presStyleCnt="0"/>
      <dgm:spPr/>
    </dgm:pt>
    <dgm:pt modelId="{A8F8D3F9-A6D5-47DA-AC1C-189C778C0A6F}" type="pres">
      <dgm:prSet presAssocID="{6ED0CD47-29E2-4F96-BD60-63FF9F60E126}" presName="compNode" presStyleCnt="0"/>
      <dgm:spPr/>
    </dgm:pt>
    <dgm:pt modelId="{9B8A71B3-112B-4DD2-B338-E9E2D186E92E}" type="pres">
      <dgm:prSet presAssocID="{6ED0CD47-29E2-4F96-BD60-63FF9F60E126}" presName="iconBgRect" presStyleLbl="bgShp" presStyleIdx="1" presStyleCnt="4"/>
      <dgm:spPr/>
    </dgm:pt>
    <dgm:pt modelId="{196BDC24-E437-4F37-9FE6-3009E509CE32}" type="pres">
      <dgm:prSet presAssocID="{6ED0CD47-29E2-4F96-BD60-63FF9F60E1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643050C-99FC-4926-8414-33BB74A10980}" type="pres">
      <dgm:prSet presAssocID="{6ED0CD47-29E2-4F96-BD60-63FF9F60E126}" presName="spaceRect" presStyleCnt="0"/>
      <dgm:spPr/>
    </dgm:pt>
    <dgm:pt modelId="{1EAE2730-B5C1-4989-9025-D6F63C874211}" type="pres">
      <dgm:prSet presAssocID="{6ED0CD47-29E2-4F96-BD60-63FF9F60E126}" presName="textRect" presStyleLbl="revTx" presStyleIdx="1" presStyleCnt="4">
        <dgm:presLayoutVars>
          <dgm:chMax val="1"/>
          <dgm:chPref val="1"/>
        </dgm:presLayoutVars>
      </dgm:prSet>
      <dgm:spPr/>
    </dgm:pt>
    <dgm:pt modelId="{EF8DB482-9660-4F22-9A9B-1D31664FF142}" type="pres">
      <dgm:prSet presAssocID="{C2FC19A0-ACB4-4863-8D58-9F2D708764DF}" presName="sibTrans" presStyleCnt="0"/>
      <dgm:spPr/>
    </dgm:pt>
    <dgm:pt modelId="{F6CA4841-AA10-4ACA-858C-DC588228891D}" type="pres">
      <dgm:prSet presAssocID="{2718D9A9-D886-4C69-8077-56513BCE1DC8}" presName="compNode" presStyleCnt="0"/>
      <dgm:spPr/>
    </dgm:pt>
    <dgm:pt modelId="{DB5B8F7E-8D15-4BA6-8E0C-A82E05B99841}" type="pres">
      <dgm:prSet presAssocID="{2718D9A9-D886-4C69-8077-56513BCE1DC8}" presName="iconBgRect" presStyleLbl="bgShp" presStyleIdx="2" presStyleCnt="4"/>
      <dgm:spPr/>
    </dgm:pt>
    <dgm:pt modelId="{3800DC82-3C9F-4BCB-BE42-6C96B4CB6DDD}" type="pres">
      <dgm:prSet presAssocID="{2718D9A9-D886-4C69-8077-56513BCE1D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C4A3AC87-CB24-4408-9DA2-3501A82886F3}" type="pres">
      <dgm:prSet presAssocID="{2718D9A9-D886-4C69-8077-56513BCE1DC8}" presName="spaceRect" presStyleCnt="0"/>
      <dgm:spPr/>
    </dgm:pt>
    <dgm:pt modelId="{D0906BB1-3A38-4AD3-BAD4-F68073819EB4}" type="pres">
      <dgm:prSet presAssocID="{2718D9A9-D886-4C69-8077-56513BCE1DC8}" presName="textRect" presStyleLbl="revTx" presStyleIdx="2" presStyleCnt="4">
        <dgm:presLayoutVars>
          <dgm:chMax val="1"/>
          <dgm:chPref val="1"/>
        </dgm:presLayoutVars>
      </dgm:prSet>
      <dgm:spPr/>
    </dgm:pt>
    <dgm:pt modelId="{4F5B1AB5-7A1A-411A-AF9F-A925CE953363}" type="pres">
      <dgm:prSet presAssocID="{2135CB7B-E0EB-4B3D-8547-60BC082E9975}" presName="sibTrans" presStyleCnt="0"/>
      <dgm:spPr/>
    </dgm:pt>
    <dgm:pt modelId="{08F57725-57BE-4DB3-885A-B5C5A743ECBE}" type="pres">
      <dgm:prSet presAssocID="{CA7A20BB-7949-40A7-9642-847EA4951FC7}" presName="compNode" presStyleCnt="0"/>
      <dgm:spPr/>
    </dgm:pt>
    <dgm:pt modelId="{243B9EE2-A73B-4F92-A699-F6ED30091C94}" type="pres">
      <dgm:prSet presAssocID="{CA7A20BB-7949-40A7-9642-847EA4951FC7}" presName="iconBgRect" presStyleLbl="bgShp" presStyleIdx="3" presStyleCnt="4"/>
      <dgm:spPr/>
    </dgm:pt>
    <dgm:pt modelId="{4845FEA4-3002-4837-A269-CC802A50F54D}" type="pres">
      <dgm:prSet presAssocID="{CA7A20BB-7949-40A7-9642-847EA4951F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0BED7B6A-F26E-432B-A42A-EDBE205B598D}" type="pres">
      <dgm:prSet presAssocID="{CA7A20BB-7949-40A7-9642-847EA4951FC7}" presName="spaceRect" presStyleCnt="0"/>
      <dgm:spPr/>
    </dgm:pt>
    <dgm:pt modelId="{B89591CD-505B-4F61-83C8-F3F9ED93FB07}" type="pres">
      <dgm:prSet presAssocID="{CA7A20BB-7949-40A7-9642-847EA4951FC7}" presName="textRect" presStyleLbl="revTx" presStyleIdx="3" presStyleCnt="4">
        <dgm:presLayoutVars>
          <dgm:chMax val="1"/>
          <dgm:chPref val="1"/>
        </dgm:presLayoutVars>
      </dgm:prSet>
      <dgm:spPr/>
    </dgm:pt>
  </dgm:ptLst>
  <dgm:cxnLst>
    <dgm:cxn modelId="{E2CDA00C-6C50-4812-A519-48F9A7395D4C}" type="presOf" srcId="{CA7A20BB-7949-40A7-9642-847EA4951FC7}" destId="{B89591CD-505B-4F61-83C8-F3F9ED93FB07}" srcOrd="0" destOrd="0" presId="urn:microsoft.com/office/officeart/2018/5/layout/IconCircleLabelList"/>
    <dgm:cxn modelId="{4CC8A938-1168-4AF6-B7B7-95A2730AD2BF}" type="presOf" srcId="{6ED0CD47-29E2-4F96-BD60-63FF9F60E126}" destId="{1EAE2730-B5C1-4989-9025-D6F63C874211}" srcOrd="0" destOrd="0" presId="urn:microsoft.com/office/officeart/2018/5/layout/IconCircleLabelList"/>
    <dgm:cxn modelId="{BACEC840-67E0-4D98-8045-7A0425E7A245}" srcId="{169C8808-FA7E-4AE7-B14E-B5636B2D8535}" destId="{5A1504D9-37B2-4A58-825D-F120A826743F}" srcOrd="0" destOrd="0" parTransId="{CCE74C07-F453-468F-94F7-17CCEF0F84B0}" sibTransId="{4E4A6050-1F60-42A3-8D79-93E4FFB49336}"/>
    <dgm:cxn modelId="{E84F715B-BD85-46E1-81EC-66E61A66EC35}" type="presOf" srcId="{5A1504D9-37B2-4A58-825D-F120A826743F}" destId="{80C29600-D585-44EB-8342-47E72C403F9C}" srcOrd="0" destOrd="0" presId="urn:microsoft.com/office/officeart/2018/5/layout/IconCircleLabelList"/>
    <dgm:cxn modelId="{E7E99D6E-CFE6-414F-A2DF-4D9F79EF6A6D}" srcId="{169C8808-FA7E-4AE7-B14E-B5636B2D8535}" destId="{6ED0CD47-29E2-4F96-BD60-63FF9F60E126}" srcOrd="1" destOrd="0" parTransId="{3C97A4F9-E74A-4D34-AA2D-744D921CA882}" sibTransId="{C2FC19A0-ACB4-4863-8D58-9F2D708764DF}"/>
    <dgm:cxn modelId="{8EC38884-2458-46C0-9844-8B6C7A49A078}" srcId="{169C8808-FA7E-4AE7-B14E-B5636B2D8535}" destId="{2718D9A9-D886-4C69-8077-56513BCE1DC8}" srcOrd="2" destOrd="0" parTransId="{AD99F27C-40F1-489C-887B-C11DDE33FBCA}" sibTransId="{2135CB7B-E0EB-4B3D-8547-60BC082E9975}"/>
    <dgm:cxn modelId="{0702F886-3C34-4008-AC3C-6911D5ED0A8C}" type="presOf" srcId="{2718D9A9-D886-4C69-8077-56513BCE1DC8}" destId="{D0906BB1-3A38-4AD3-BAD4-F68073819EB4}" srcOrd="0" destOrd="0" presId="urn:microsoft.com/office/officeart/2018/5/layout/IconCircleLabelList"/>
    <dgm:cxn modelId="{844C5BA0-D342-4D7B-83CA-65B340BD4938}" srcId="{169C8808-FA7E-4AE7-B14E-B5636B2D8535}" destId="{CA7A20BB-7949-40A7-9642-847EA4951FC7}" srcOrd="3" destOrd="0" parTransId="{61026A57-4FE2-4724-AED7-375E57DE1911}" sibTransId="{F87575F1-25F7-439C-81BC-ED4E41D388F3}"/>
    <dgm:cxn modelId="{636D13BC-6A5E-40E3-BF0F-3033BAE20F2B}" type="presOf" srcId="{169C8808-FA7E-4AE7-B14E-B5636B2D8535}" destId="{B181C339-7F6F-4D6F-8AAD-311C9F3D8EB1}" srcOrd="0" destOrd="0" presId="urn:microsoft.com/office/officeart/2018/5/layout/IconCircleLabelList"/>
    <dgm:cxn modelId="{FE238542-CFDE-45B8-B9E6-98AD9AD7451A}" type="presParOf" srcId="{B181C339-7F6F-4D6F-8AAD-311C9F3D8EB1}" destId="{A7CACE8B-260D-4926-B77E-D63B8CC93446}" srcOrd="0" destOrd="0" presId="urn:microsoft.com/office/officeart/2018/5/layout/IconCircleLabelList"/>
    <dgm:cxn modelId="{6122030C-4402-4024-9550-F6452C58CECD}" type="presParOf" srcId="{A7CACE8B-260D-4926-B77E-D63B8CC93446}" destId="{F96D5C5E-C823-47C3-86C4-9FE2B7AAB5CC}" srcOrd="0" destOrd="0" presId="urn:microsoft.com/office/officeart/2018/5/layout/IconCircleLabelList"/>
    <dgm:cxn modelId="{E9D56792-F99F-4738-BDDD-53BBC5E6B6F2}" type="presParOf" srcId="{A7CACE8B-260D-4926-B77E-D63B8CC93446}" destId="{01CDD2B8-7F90-49A1-B043-793BD665A01F}" srcOrd="1" destOrd="0" presId="urn:microsoft.com/office/officeart/2018/5/layout/IconCircleLabelList"/>
    <dgm:cxn modelId="{3DFF2657-B18B-4774-A135-0879AC07E895}" type="presParOf" srcId="{A7CACE8B-260D-4926-B77E-D63B8CC93446}" destId="{3B7C333F-8DB8-47D4-946F-DC78F1998ADC}" srcOrd="2" destOrd="0" presId="urn:microsoft.com/office/officeart/2018/5/layout/IconCircleLabelList"/>
    <dgm:cxn modelId="{60AA2B7A-EF64-4261-9F21-27E18D031A1F}" type="presParOf" srcId="{A7CACE8B-260D-4926-B77E-D63B8CC93446}" destId="{80C29600-D585-44EB-8342-47E72C403F9C}" srcOrd="3" destOrd="0" presId="urn:microsoft.com/office/officeart/2018/5/layout/IconCircleLabelList"/>
    <dgm:cxn modelId="{583818BC-D59A-42E5-B27C-7F743622538E}" type="presParOf" srcId="{B181C339-7F6F-4D6F-8AAD-311C9F3D8EB1}" destId="{9B5E36AA-164D-4B99-928B-5F72EF09F083}" srcOrd="1" destOrd="0" presId="urn:microsoft.com/office/officeart/2018/5/layout/IconCircleLabelList"/>
    <dgm:cxn modelId="{4D744526-2BA5-4BF9-8753-496E3A13D92B}" type="presParOf" srcId="{B181C339-7F6F-4D6F-8AAD-311C9F3D8EB1}" destId="{A8F8D3F9-A6D5-47DA-AC1C-189C778C0A6F}" srcOrd="2" destOrd="0" presId="urn:microsoft.com/office/officeart/2018/5/layout/IconCircleLabelList"/>
    <dgm:cxn modelId="{CE293432-95DF-4DD5-829F-0A645BA4DC98}" type="presParOf" srcId="{A8F8D3F9-A6D5-47DA-AC1C-189C778C0A6F}" destId="{9B8A71B3-112B-4DD2-B338-E9E2D186E92E}" srcOrd="0" destOrd="0" presId="urn:microsoft.com/office/officeart/2018/5/layout/IconCircleLabelList"/>
    <dgm:cxn modelId="{1A7F7B31-40DB-4F64-99D4-2398E038239F}" type="presParOf" srcId="{A8F8D3F9-A6D5-47DA-AC1C-189C778C0A6F}" destId="{196BDC24-E437-4F37-9FE6-3009E509CE32}" srcOrd="1" destOrd="0" presId="urn:microsoft.com/office/officeart/2018/5/layout/IconCircleLabelList"/>
    <dgm:cxn modelId="{A498B69E-4F6A-4084-8F0A-B5BDB9D4E30F}" type="presParOf" srcId="{A8F8D3F9-A6D5-47DA-AC1C-189C778C0A6F}" destId="{B643050C-99FC-4926-8414-33BB74A10980}" srcOrd="2" destOrd="0" presId="urn:microsoft.com/office/officeart/2018/5/layout/IconCircleLabelList"/>
    <dgm:cxn modelId="{499715A3-0A08-49D8-9C2B-CA1F8DB4F70B}" type="presParOf" srcId="{A8F8D3F9-A6D5-47DA-AC1C-189C778C0A6F}" destId="{1EAE2730-B5C1-4989-9025-D6F63C874211}" srcOrd="3" destOrd="0" presId="urn:microsoft.com/office/officeart/2018/5/layout/IconCircleLabelList"/>
    <dgm:cxn modelId="{33C5EC40-D428-4F44-89AE-8CF4FB7F6E9A}" type="presParOf" srcId="{B181C339-7F6F-4D6F-8AAD-311C9F3D8EB1}" destId="{EF8DB482-9660-4F22-9A9B-1D31664FF142}" srcOrd="3" destOrd="0" presId="urn:microsoft.com/office/officeart/2018/5/layout/IconCircleLabelList"/>
    <dgm:cxn modelId="{9EE52AC0-01F8-47B4-B4DB-C3C56A51AEF1}" type="presParOf" srcId="{B181C339-7F6F-4D6F-8AAD-311C9F3D8EB1}" destId="{F6CA4841-AA10-4ACA-858C-DC588228891D}" srcOrd="4" destOrd="0" presId="urn:microsoft.com/office/officeart/2018/5/layout/IconCircleLabelList"/>
    <dgm:cxn modelId="{CBA44018-40E4-463A-B24F-533DBBDFB2AD}" type="presParOf" srcId="{F6CA4841-AA10-4ACA-858C-DC588228891D}" destId="{DB5B8F7E-8D15-4BA6-8E0C-A82E05B99841}" srcOrd="0" destOrd="0" presId="urn:microsoft.com/office/officeart/2018/5/layout/IconCircleLabelList"/>
    <dgm:cxn modelId="{543FB7DB-2400-4627-8AF9-6A81BB6E2DE6}" type="presParOf" srcId="{F6CA4841-AA10-4ACA-858C-DC588228891D}" destId="{3800DC82-3C9F-4BCB-BE42-6C96B4CB6DDD}" srcOrd="1" destOrd="0" presId="urn:microsoft.com/office/officeart/2018/5/layout/IconCircleLabelList"/>
    <dgm:cxn modelId="{330F93E9-89E2-40C8-8A02-B526F00B89FA}" type="presParOf" srcId="{F6CA4841-AA10-4ACA-858C-DC588228891D}" destId="{C4A3AC87-CB24-4408-9DA2-3501A82886F3}" srcOrd="2" destOrd="0" presId="urn:microsoft.com/office/officeart/2018/5/layout/IconCircleLabelList"/>
    <dgm:cxn modelId="{095F2BA7-0C2A-486D-9534-792755FDD5E5}" type="presParOf" srcId="{F6CA4841-AA10-4ACA-858C-DC588228891D}" destId="{D0906BB1-3A38-4AD3-BAD4-F68073819EB4}" srcOrd="3" destOrd="0" presId="urn:microsoft.com/office/officeart/2018/5/layout/IconCircleLabelList"/>
    <dgm:cxn modelId="{7E4ED4B3-D6DE-4036-995F-6D74208F48C7}" type="presParOf" srcId="{B181C339-7F6F-4D6F-8AAD-311C9F3D8EB1}" destId="{4F5B1AB5-7A1A-411A-AF9F-A925CE953363}" srcOrd="5" destOrd="0" presId="urn:microsoft.com/office/officeart/2018/5/layout/IconCircleLabelList"/>
    <dgm:cxn modelId="{945BED11-C022-4CED-9216-C111032A071C}" type="presParOf" srcId="{B181C339-7F6F-4D6F-8AAD-311C9F3D8EB1}" destId="{08F57725-57BE-4DB3-885A-B5C5A743ECBE}" srcOrd="6" destOrd="0" presId="urn:microsoft.com/office/officeart/2018/5/layout/IconCircleLabelList"/>
    <dgm:cxn modelId="{98088A5D-29CC-413F-8C40-71A0C1011452}" type="presParOf" srcId="{08F57725-57BE-4DB3-885A-B5C5A743ECBE}" destId="{243B9EE2-A73B-4F92-A699-F6ED30091C94}" srcOrd="0" destOrd="0" presId="urn:microsoft.com/office/officeart/2018/5/layout/IconCircleLabelList"/>
    <dgm:cxn modelId="{2558FE61-9DAF-4E6B-AB6B-529508F132D1}" type="presParOf" srcId="{08F57725-57BE-4DB3-885A-B5C5A743ECBE}" destId="{4845FEA4-3002-4837-A269-CC802A50F54D}" srcOrd="1" destOrd="0" presId="urn:microsoft.com/office/officeart/2018/5/layout/IconCircleLabelList"/>
    <dgm:cxn modelId="{16C3DB1B-C96E-481D-933F-0ADA295DC7CF}" type="presParOf" srcId="{08F57725-57BE-4DB3-885A-B5C5A743ECBE}" destId="{0BED7B6A-F26E-432B-A42A-EDBE205B598D}" srcOrd="2" destOrd="0" presId="urn:microsoft.com/office/officeart/2018/5/layout/IconCircleLabelList"/>
    <dgm:cxn modelId="{A5686EF9-8D57-47E8-95F8-6D06E3801E2B}" type="presParOf" srcId="{08F57725-57BE-4DB3-885A-B5C5A743ECBE}" destId="{B89591CD-505B-4F61-83C8-F3F9ED93FB0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6A7D4-DAF7-4FFA-A0FB-D86AD9015A59}">
      <dsp:nvSpPr>
        <dsp:cNvPr id="0" name=""/>
        <dsp:cNvSpPr/>
      </dsp:nvSpPr>
      <dsp:spPr>
        <a:xfrm>
          <a:off x="866699" y="394648"/>
          <a:ext cx="1715625" cy="17156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4143F-8EA8-4D76-8928-9B6B688D4121}">
      <dsp:nvSpPr>
        <dsp:cNvPr id="0" name=""/>
        <dsp:cNvSpPr/>
      </dsp:nvSpPr>
      <dsp:spPr>
        <a:xfrm>
          <a:off x="1232324" y="760273"/>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CD2B8-04C5-4B8D-A176-58104BDE3F6B}">
      <dsp:nvSpPr>
        <dsp:cNvPr id="0" name=""/>
        <dsp:cNvSpPr/>
      </dsp:nvSpPr>
      <dsp:spPr>
        <a:xfrm>
          <a:off x="34832" y="2644648"/>
          <a:ext cx="3379359"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dirty="0">
              <a:solidFill>
                <a:schemeClr val="accent3">
                  <a:lumMod val="75000"/>
                </a:schemeClr>
              </a:solidFill>
            </a:rPr>
            <a:t>Define Environmental Justice</a:t>
          </a:r>
        </a:p>
      </dsp:txBody>
      <dsp:txXfrm>
        <a:off x="34832" y="2644648"/>
        <a:ext cx="3379359" cy="746782"/>
      </dsp:txXfrm>
    </dsp:sp>
    <dsp:sp modelId="{4666C6C9-D7FC-4AC9-8F74-D815461E778B}">
      <dsp:nvSpPr>
        <dsp:cNvPr id="0" name=""/>
        <dsp:cNvSpPr/>
      </dsp:nvSpPr>
      <dsp:spPr>
        <a:xfrm>
          <a:off x="4454817" y="394648"/>
          <a:ext cx="1715625" cy="17156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866D8-CFEC-45E0-A082-ACD789C73685}">
      <dsp:nvSpPr>
        <dsp:cNvPr id="0" name=""/>
        <dsp:cNvSpPr/>
      </dsp:nvSpPr>
      <dsp:spPr>
        <a:xfrm>
          <a:off x="4820442" y="760273"/>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BB821-6417-4962-961A-BE6D08ABE3A2}">
      <dsp:nvSpPr>
        <dsp:cNvPr id="0" name=""/>
        <dsp:cNvSpPr/>
      </dsp:nvSpPr>
      <dsp:spPr>
        <a:xfrm>
          <a:off x="3906379" y="2644648"/>
          <a:ext cx="2812500"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solidFill>
                <a:schemeClr val="accent3">
                  <a:lumMod val="75000"/>
                </a:schemeClr>
              </a:solidFill>
            </a:rPr>
            <a:t>Connect the Environmental Justice Movement and Health </a:t>
          </a:r>
        </a:p>
      </dsp:txBody>
      <dsp:txXfrm>
        <a:off x="3906379" y="2644648"/>
        <a:ext cx="2812500" cy="746782"/>
      </dsp:txXfrm>
    </dsp:sp>
    <dsp:sp modelId="{8C6E5AF2-912F-4660-81E8-239C01CFBD67}">
      <dsp:nvSpPr>
        <dsp:cNvPr id="0" name=""/>
        <dsp:cNvSpPr/>
      </dsp:nvSpPr>
      <dsp:spPr>
        <a:xfrm>
          <a:off x="7767636" y="362103"/>
          <a:ext cx="1715625" cy="17156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AA211-E1C1-4EA0-8B30-BF0867936089}">
      <dsp:nvSpPr>
        <dsp:cNvPr id="0" name=""/>
        <dsp:cNvSpPr/>
      </dsp:nvSpPr>
      <dsp:spPr>
        <a:xfrm>
          <a:off x="8125129" y="760273"/>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CD6C47-C5C3-4057-9438-2F96C7A174F4}">
      <dsp:nvSpPr>
        <dsp:cNvPr id="0" name=""/>
        <dsp:cNvSpPr/>
      </dsp:nvSpPr>
      <dsp:spPr>
        <a:xfrm>
          <a:off x="7211067" y="2644648"/>
          <a:ext cx="2812500" cy="74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accent3">
                  <a:lumMod val="75000"/>
                </a:schemeClr>
              </a:solidFill>
            </a:rPr>
            <a:t>Exemplars from the Alliance of Nurses for Health Environments (AHNE) Inaugural Environmental Nurse Fellowship Program  </a:t>
          </a:r>
        </a:p>
      </dsp:txBody>
      <dsp:txXfrm>
        <a:off x="7211067" y="2644648"/>
        <a:ext cx="2812500" cy="746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D5C5E-C823-47C3-86C4-9FE2B7AAB5CC}">
      <dsp:nvSpPr>
        <dsp:cNvPr id="0" name=""/>
        <dsp:cNvSpPr/>
      </dsp:nvSpPr>
      <dsp:spPr>
        <a:xfrm>
          <a:off x="774129" y="709809"/>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DD2B8-7F90-49A1-B043-793BD665A01F}">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C29600-D585-44EB-8342-47E72C403F9C}">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Contact policy makers</a:t>
          </a:r>
          <a:endParaRPr lang="en-US" sz="1800" kern="1200"/>
        </a:p>
      </dsp:txBody>
      <dsp:txXfrm>
        <a:off x="372805" y="2356270"/>
        <a:ext cx="2058075" cy="720000"/>
      </dsp:txXfrm>
    </dsp:sp>
    <dsp:sp modelId="{9B8A71B3-112B-4DD2-B338-E9E2D186E92E}">
      <dsp:nvSpPr>
        <dsp:cNvPr id="0" name=""/>
        <dsp:cNvSpPr/>
      </dsp:nvSpPr>
      <dsp:spPr>
        <a:xfrm>
          <a:off x="3192368" y="709809"/>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BDC24-E437-4F37-9FE6-3009E509CE32}">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AE2730-B5C1-4989-9025-D6F63C874211}">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Write editorials and opinion pieces</a:t>
          </a:r>
          <a:endParaRPr lang="en-US" sz="1800" kern="1200"/>
        </a:p>
      </dsp:txBody>
      <dsp:txXfrm>
        <a:off x="2791043" y="2356270"/>
        <a:ext cx="2058075" cy="720000"/>
      </dsp:txXfrm>
    </dsp:sp>
    <dsp:sp modelId="{DB5B8F7E-8D15-4BA6-8E0C-A82E05B99841}">
      <dsp:nvSpPr>
        <dsp:cNvPr id="0" name=""/>
        <dsp:cNvSpPr/>
      </dsp:nvSpPr>
      <dsp:spPr>
        <a:xfrm>
          <a:off x="5610606" y="709809"/>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0DC82-3C9F-4BCB-BE42-6C96B4CB6DDD}">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06BB1-3A38-4AD3-BAD4-F68073819EB4}">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Collaborate with partner organizations</a:t>
          </a:r>
          <a:endParaRPr lang="en-US" sz="1800" kern="1200"/>
        </a:p>
      </dsp:txBody>
      <dsp:txXfrm>
        <a:off x="5209281" y="2356270"/>
        <a:ext cx="2058075" cy="720000"/>
      </dsp:txXfrm>
    </dsp:sp>
    <dsp:sp modelId="{243B9EE2-A73B-4F92-A699-F6ED30091C94}">
      <dsp:nvSpPr>
        <dsp:cNvPr id="0" name=""/>
        <dsp:cNvSpPr/>
      </dsp:nvSpPr>
      <dsp:spPr>
        <a:xfrm>
          <a:off x="8028844" y="709809"/>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5FEA4-3002-4837-A269-CC802A50F54D}">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9591CD-505B-4F61-83C8-F3F9ED93FB07}">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b="1" kern="1200"/>
            <a:t>Give talks and presentations</a:t>
          </a:r>
          <a:endParaRPr lang="en-US" sz="1800" kern="1200"/>
        </a:p>
      </dsp:txBody>
      <dsp:txXfrm>
        <a:off x="7627519" y="2356270"/>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D5D18-A82E-4626-8E12-571D1C99BC54}"/>
              </a:ext>
            </a:extLst>
          </p:cNvPr>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8E0155-5813-4B7F-9F5A-BE26C76CC4E1}"/>
              </a:ext>
            </a:extLst>
          </p:cNvPr>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36A3F22B-85ED-4B9E-9037-9FD9FE5172A7}" type="datetimeFigureOut">
              <a:rPr lang="en-US" smtClean="0"/>
              <a:t>5/28/20</a:t>
            </a:fld>
            <a:endParaRPr lang="en-US"/>
          </a:p>
        </p:txBody>
      </p:sp>
      <p:sp>
        <p:nvSpPr>
          <p:cNvPr id="4" name="Footer Placeholder 3">
            <a:extLst>
              <a:ext uri="{FF2B5EF4-FFF2-40B4-BE49-F238E27FC236}">
                <a16:creationId xmlns:a16="http://schemas.microsoft.com/office/drawing/2014/main" id="{61A3999B-17FF-4DD7-BDE6-7271C6841268}"/>
              </a:ext>
            </a:extLst>
          </p:cNvPr>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E59218-651A-469D-A2DC-BA2E37C2E072}"/>
              </a:ext>
            </a:extLst>
          </p:cNvPr>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C91A80DB-438C-49E4-813C-773E0492C802}" type="slidenum">
              <a:rPr lang="en-US" smtClean="0"/>
              <a:t>‹#›</a:t>
            </a:fld>
            <a:endParaRPr lang="en-US"/>
          </a:p>
        </p:txBody>
      </p:sp>
    </p:spTree>
    <p:extLst>
      <p:ext uri="{BB962C8B-B14F-4D97-AF65-F5344CB8AC3E}">
        <p14:creationId xmlns:p14="http://schemas.microsoft.com/office/powerpoint/2010/main" val="334003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47DBD058-1581-4207-890D-786E640919ED}" type="datetimeFigureOut">
              <a:rPr lang="en-US" smtClean="0"/>
              <a:t>5/28/20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AA52A9C1-F6D3-43CD-A0D9-7325193A0125}" type="slidenum">
              <a:rPr lang="en-US" smtClean="0"/>
              <a:t>‹#›</a:t>
            </a:fld>
            <a:endParaRPr lang="en-US"/>
          </a:p>
        </p:txBody>
      </p:sp>
    </p:spTree>
    <p:extLst>
      <p:ext uri="{BB962C8B-B14F-4D97-AF65-F5344CB8AC3E}">
        <p14:creationId xmlns:p14="http://schemas.microsoft.com/office/powerpoint/2010/main" val="244506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6F8ED-FB3D-E240-8A88-48C479666CD0}" type="slidenum">
              <a:rPr lang="en-US" smtClean="0"/>
              <a:t>7</a:t>
            </a:fld>
            <a:endParaRPr lang="en-US"/>
          </a:p>
        </p:txBody>
      </p:sp>
    </p:spTree>
    <p:extLst>
      <p:ext uri="{BB962C8B-B14F-4D97-AF65-F5344CB8AC3E}">
        <p14:creationId xmlns:p14="http://schemas.microsoft.com/office/powerpoint/2010/main" val="282024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6F8ED-FB3D-E240-8A88-48C479666CD0}" type="slidenum">
              <a:rPr lang="en-US" smtClean="0"/>
              <a:t>9</a:t>
            </a:fld>
            <a:endParaRPr lang="en-US"/>
          </a:p>
        </p:txBody>
      </p:sp>
    </p:spTree>
    <p:extLst>
      <p:ext uri="{BB962C8B-B14F-4D97-AF65-F5344CB8AC3E}">
        <p14:creationId xmlns:p14="http://schemas.microsoft.com/office/powerpoint/2010/main" val="296245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6F8ED-FB3D-E240-8A88-48C479666CD0}" type="slidenum">
              <a:rPr lang="en-US" smtClean="0"/>
              <a:t>10</a:t>
            </a:fld>
            <a:endParaRPr lang="en-US"/>
          </a:p>
        </p:txBody>
      </p:sp>
    </p:spTree>
    <p:extLst>
      <p:ext uri="{BB962C8B-B14F-4D97-AF65-F5344CB8AC3E}">
        <p14:creationId xmlns:p14="http://schemas.microsoft.com/office/powerpoint/2010/main" val="85105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5/28/20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958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5/28/20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071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5/28/20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554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5403-70D9-0444-AAE0-1CF7880D3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70394-C5E4-4D4D-8DA6-BE086A2B9F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5AEB81-F485-7846-88BE-0C20AE402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84C0-9BF0-D446-9132-34347E129CE7}"/>
              </a:ext>
            </a:extLst>
          </p:cNvPr>
          <p:cNvSpPr>
            <a:spLocks noGrp="1"/>
          </p:cNvSpPr>
          <p:nvPr>
            <p:ph type="dt" sz="half" idx="10"/>
          </p:nvPr>
        </p:nvSpPr>
        <p:spPr/>
        <p:txBody>
          <a:bodyPr/>
          <a:lstStyle/>
          <a:p>
            <a:fld id="{A7536B97-123B-AE4B-940E-BFA0607F3A81}" type="datetimeFigureOut">
              <a:rPr lang="en-US" smtClean="0"/>
              <a:t>5/28/20</a:t>
            </a:fld>
            <a:endParaRPr lang="en-US"/>
          </a:p>
        </p:txBody>
      </p:sp>
      <p:sp>
        <p:nvSpPr>
          <p:cNvPr id="6" name="Footer Placeholder 5">
            <a:extLst>
              <a:ext uri="{FF2B5EF4-FFF2-40B4-BE49-F238E27FC236}">
                <a16:creationId xmlns:a16="http://schemas.microsoft.com/office/drawing/2014/main" id="{12EE2070-F485-5944-B85B-C7234DC629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8AB395-ABC5-EF49-946F-5860C0B6C8F5}"/>
              </a:ext>
            </a:extLst>
          </p:cNvPr>
          <p:cNvSpPr>
            <a:spLocks noGrp="1"/>
          </p:cNvSpPr>
          <p:nvPr>
            <p:ph type="sldNum" sz="quarter" idx="12"/>
          </p:nvPr>
        </p:nvSpPr>
        <p:spPr/>
        <p:txBody>
          <a:bodyPr/>
          <a:lstStyle/>
          <a:p>
            <a:fld id="{8F308EB5-A704-114B-BCC5-63A86CFA325A}" type="slidenum">
              <a:rPr lang="en-US" smtClean="0"/>
              <a:t>‹#›</a:t>
            </a:fld>
            <a:endParaRPr lang="en-US"/>
          </a:p>
        </p:txBody>
      </p:sp>
    </p:spTree>
    <p:extLst>
      <p:ext uri="{BB962C8B-B14F-4D97-AF65-F5344CB8AC3E}">
        <p14:creationId xmlns:p14="http://schemas.microsoft.com/office/powerpoint/2010/main" val="322772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33E1-3B3C-984E-8C8C-38AFDCD30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C0345-275F-3C45-A660-53CE86EE4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2171BE-498C-4C4B-9971-F368DEB91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B22E5-D88D-E448-84FC-FA7B9B279F1A}"/>
              </a:ext>
            </a:extLst>
          </p:cNvPr>
          <p:cNvSpPr>
            <a:spLocks noGrp="1"/>
          </p:cNvSpPr>
          <p:nvPr>
            <p:ph type="dt" sz="half" idx="10"/>
          </p:nvPr>
        </p:nvSpPr>
        <p:spPr/>
        <p:txBody>
          <a:bodyPr/>
          <a:lstStyle/>
          <a:p>
            <a:fld id="{A7536B97-123B-AE4B-940E-BFA0607F3A81}" type="datetimeFigureOut">
              <a:rPr lang="en-US" smtClean="0"/>
              <a:t>5/28/20</a:t>
            </a:fld>
            <a:endParaRPr lang="en-US"/>
          </a:p>
        </p:txBody>
      </p:sp>
      <p:sp>
        <p:nvSpPr>
          <p:cNvPr id="6" name="Footer Placeholder 5">
            <a:extLst>
              <a:ext uri="{FF2B5EF4-FFF2-40B4-BE49-F238E27FC236}">
                <a16:creationId xmlns:a16="http://schemas.microsoft.com/office/drawing/2014/main" id="{FC96D165-6F61-8740-8EC8-EC06BC577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5B85D-87FB-2846-B2DC-B9AC26B28825}"/>
              </a:ext>
            </a:extLst>
          </p:cNvPr>
          <p:cNvSpPr>
            <a:spLocks noGrp="1"/>
          </p:cNvSpPr>
          <p:nvPr>
            <p:ph type="sldNum" sz="quarter" idx="12"/>
          </p:nvPr>
        </p:nvSpPr>
        <p:spPr/>
        <p:txBody>
          <a:bodyPr/>
          <a:lstStyle/>
          <a:p>
            <a:fld id="{8F308EB5-A704-114B-BCC5-63A86CFA325A}" type="slidenum">
              <a:rPr lang="en-US" smtClean="0"/>
              <a:t>‹#›</a:t>
            </a:fld>
            <a:endParaRPr lang="en-US"/>
          </a:p>
        </p:txBody>
      </p:sp>
    </p:spTree>
    <p:extLst>
      <p:ext uri="{BB962C8B-B14F-4D97-AF65-F5344CB8AC3E}">
        <p14:creationId xmlns:p14="http://schemas.microsoft.com/office/powerpoint/2010/main" val="334578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5/28/20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189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5/28/20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112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5/28/20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176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5/28/20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929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5/28/20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382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5/28/20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129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5/28/20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40384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5/28/20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08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5/28/20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925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1" r:id="rId6"/>
    <p:sldLayoutId id="2147483747" r:id="rId7"/>
    <p:sldLayoutId id="2147483748" r:id="rId8"/>
    <p:sldLayoutId id="2147483749" r:id="rId9"/>
    <p:sldLayoutId id="2147483750" r:id="rId10"/>
    <p:sldLayoutId id="2147483752"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47794-C56F-6E4A-A03F-410E0FF97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391ADE-CC77-0E43-BA81-0F0D2483D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8279D-3A5F-A449-A752-48B7D7C24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36B97-123B-AE4B-940E-BFA0607F3A81}" type="datetimeFigureOut">
              <a:rPr lang="en-US" smtClean="0"/>
              <a:t>5/28/20</a:t>
            </a:fld>
            <a:endParaRPr lang="en-US"/>
          </a:p>
        </p:txBody>
      </p:sp>
      <p:sp>
        <p:nvSpPr>
          <p:cNvPr id="5" name="Footer Placeholder 4">
            <a:extLst>
              <a:ext uri="{FF2B5EF4-FFF2-40B4-BE49-F238E27FC236}">
                <a16:creationId xmlns:a16="http://schemas.microsoft.com/office/drawing/2014/main" id="{5E538C7E-4D61-CE49-8124-65EDF9201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BFC99-71C9-E74C-95DE-887E5EE02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08EB5-A704-114B-BCC5-63A86CFA325A}" type="slidenum">
              <a:rPr lang="en-US" smtClean="0"/>
              <a:t>‹#›</a:t>
            </a:fld>
            <a:endParaRPr lang="en-US"/>
          </a:p>
        </p:txBody>
      </p:sp>
    </p:spTree>
    <p:extLst>
      <p:ext uri="{BB962C8B-B14F-4D97-AF65-F5344CB8AC3E}">
        <p14:creationId xmlns:p14="http://schemas.microsoft.com/office/powerpoint/2010/main" val="3370258068"/>
      </p:ext>
    </p:extLst>
  </p:cSld>
  <p:clrMap bg1="lt1" tx1="dk1" bg2="lt2" tx2="dk2" accent1="accent1" accent2="accent2" accent3="accent3" accent4="accent4" accent5="accent5" accent6="accent6" hlink="hlink" folHlink="folHlink"/>
  <p:sldLayoutIdLst>
    <p:sldLayoutId id="2147483652"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O7T1-3mOvuc&amp;feature=youtu.b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monitornews/?__xts__%5B0%5D=68.ARBWoHjn8OsP12OewHgq-mVrh0-th6lBzU8vV5ym0PLt5lfsVjeC32PtMGVen33wEqAgQTxtDhIgBlClgk0c16hKTgezxMSkMrDLVNwSwo6JkIQXNOlOHS_Tsk0a9ytAaFddoHa2aozN2toSuPQSCUt03telg4zBI7vnk-rC8UpvZ0bQp857GkjJLInktLUc4kLEXvP9nwuOjCphhIGUn70RZ44fmRhJ16QL80QTuT0BxKy9Iqm9kKY84KsRgm68VHJNLayakMcdeL0py6QGFb9B5iEaOcz0z1e7vK5cob7ofgeT1jMEtgZW2GUKSCtm7BgXtQAC1w81FP9b0XaF&amp;__tn__=%2CdK%2AF-R&amp;eid=ARD9WniyebHBvJYVEJcyG2hcVSpLGVgMjaNqKqtyMf_QhWWg37upNifHRujQYOvT3sZT1pqRwAVERDqH" TargetMode="External"/><Relationship Id="rId2" Type="http://schemas.openxmlformats.org/officeDocument/2006/relationships/hyperlink" Target="https://www.facebook.com/EPA/?__xts__%5B0%5D=68.ARBWoHjn8OsP12OewHgq-mVrh0-th6lBzU8vV5ym0PLt5lfsVjeC32PtMGVen33wEqAgQTxtDhIgBlClgk0c16hKTgezxMSkMrDLVNwSwo6JkIQXNOlOHS_Tsk0a9ytAaFddoHa2aozN2toSuPQSCUt03telg4zBI7vnk-rC8UpvZ0bQp857GkjJLInktLUc4kLEXvP9nwuOjCphhIGUn70RZ44fmRhJ16QL80QTuT0BxKy9Iqm9kKY84KsRgm68VHJNLayakMcdeL0py6QGFb9B5iEaOcz0z1e7vK5cob7ofgeT1jMEtgZW2GUKSCtm7BgXtQAC1w81FP9b0XaF&amp;__tn__=%2CdK%2AF-R&amp;eid=ARCOE627GTnVwCGKQtnabINRI9I7QGIFnyFfNXet8lOr9kKOfqZav137HmCFmocaWOtzINo4FXrXJ_6I" TargetMode="Externa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https://www.timesunion.com/opinion/article/Viewpoint-Honor-nurses-by-enacting-safe-staffing-15211458.php?utm_campaign=CMS+Sharing+Tools+%28Premium%29&amp;utm_source=facebook.com&amp;utm_medium=referral&amp;fbclid=IwAR0d70aj3QwQuLKjoiuXhYoraHHFeysgyABeahXn0tzrwy3yPlijdAvjfXI" TargetMode="External"/><Relationship Id="rId2" Type="http://schemas.openxmlformats.org/officeDocument/2006/relationships/hyperlink" Target="https://l.facebook.com/l.php?u=https%3A%2F%2Fwww.timesunion.com%2Fopinion%2Farticle%2FViewpoint-Honor-nurses-by-enacting-safe-staffing-15211458.php%3Futm_campaign%3DCMS%2BSharing%2BTools%2B%2528Premium%2529%26utm_source%3Dfacebook.com%26utm_medium%3Dreferral%26fbclid%3DIwAR3mVE0Xv2Td55C02dfxjGjLLG00rda21IGOF90_zH46NEntpjaXUpVrleY&amp;h=AT3cp4RlqEZKHxcNLal_cdCE7-XRx-BEHWzfDwYGYYKwBAuws8uNVFSX_YZ6hqM2rKSbhUqRYVLr4n9U-2hLAp4Y0Q7lGaPkG-vFLsZaqrXWLC_9mxKlOkx5UcckYzp_PBBjJ-JvwmCChss8C0U"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www.timesunion.com/opinion/article/Viewpoint-Honor-nurses-by-enacting-safe-staffing-15211458.php?utm_campaign=CMS+Sharing+Tools+%28Premium%29&amp;utm_source=facebook.com&amp;utm_medium=referral&amp;fbclid=IwAR0dvShBhWCCiUnQuL1ugo8XUAGd4t7BX2pnX9KcbBMJNomEfX8kDsOC5Zk" TargetMode="External"/><Relationship Id="rId4" Type="http://schemas.openxmlformats.org/officeDocument/2006/relationships/hyperlink" Target="https://www.facebook.com/ufi/reaction/profile/browser/?ft_ent_identifier=ZmVlZGJhY2s6MTAyMjE0ODE4MjY3Nzc5MDc%3D&amp;av=12705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poorpeoplescampaign.org/stay-alive-action/"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8.jp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22.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hyperlink" Target="http://www.poorpeoplescampaign.org/" TargetMode="External"/><Relationship Id="rId13" Type="http://schemas.openxmlformats.org/officeDocument/2006/relationships/image" Target="../media/image50.png"/><Relationship Id="rId3" Type="http://schemas.openxmlformats.org/officeDocument/2006/relationships/hyperlink" Target="http://www.ahne.org/" TargetMode="External"/><Relationship Id="rId7" Type="http://schemas.openxmlformats.org/officeDocument/2006/relationships/hyperlink" Target="http://www.nationalnursesunited.org/environmental-justice" TargetMode="External"/><Relationship Id="rId12" Type="http://schemas.openxmlformats.org/officeDocument/2006/relationships/image" Target="../media/image48.jpg"/><Relationship Id="rId2" Type="http://schemas.openxmlformats.org/officeDocument/2006/relationships/hyperlink" Target="https://envirn.org/" TargetMode="External"/><Relationship Id="rId1" Type="http://schemas.openxmlformats.org/officeDocument/2006/relationships/slideLayout" Target="../slideLayouts/slideLayout2.xml"/><Relationship Id="rId6" Type="http://schemas.openxmlformats.org/officeDocument/2006/relationships/hyperlink" Target="https://firedrillfridays.com/" TargetMode="External"/><Relationship Id="rId11" Type="http://schemas.openxmlformats.org/officeDocument/2006/relationships/image" Target="../media/image49.jpeg"/><Relationship Id="rId5" Type="http://schemas.openxmlformats.org/officeDocument/2006/relationships/hyperlink" Target="http://www.epa.gov/environmentaljustice/ej-2020-action-agenda-epas-environmental-justice-strategy" TargetMode="External"/><Relationship Id="rId10" Type="http://schemas.openxmlformats.org/officeDocument/2006/relationships/hyperlink" Target="https://www.weact.org/" TargetMode="External"/><Relationship Id="rId4" Type="http://schemas.openxmlformats.org/officeDocument/2006/relationships/hyperlink" Target="https://www.cleanhealthyny.org/" TargetMode="External"/><Relationship Id="rId9" Type="http://schemas.openxmlformats.org/officeDocument/2006/relationships/hyperlink" Target="https://www.earthday.org/campaign/vote-earth/"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rist.org/author/yvette-cabrer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hyperlink" Target="https://www.facebook.com/watch/live/?v=574669383364301&amp;ref=watch_permalink"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envirn.org/anhe-fellowship/" TargetMode="External"/><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hyperlink" Target="https://kresge.org/CCH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1AFFD-D595-44F5-857C-BA3F38F0D1D1}"/>
              </a:ext>
            </a:extLst>
          </p:cNvPr>
          <p:cNvSpPr>
            <a:spLocks noGrp="1"/>
          </p:cNvSpPr>
          <p:nvPr>
            <p:ph type="title"/>
          </p:nvPr>
        </p:nvSpPr>
        <p:spPr>
          <a:xfrm>
            <a:off x="1097280" y="2507352"/>
            <a:ext cx="10058400" cy="3591695"/>
          </a:xfrm>
        </p:spPr>
        <p:txBody>
          <a:bodyPr vert="horz" lIns="91440" tIns="45720" rIns="91440" bIns="45720" rtlCol="0" anchor="t">
            <a:normAutofit fontScale="90000"/>
          </a:bodyPr>
          <a:lstStyle/>
          <a:p>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r>
              <a:rPr lang="en-US" sz="2000" b="1" dirty="0">
                <a:solidFill>
                  <a:schemeClr val="tx2">
                    <a:lumMod val="75000"/>
                    <a:lumOff val="25000"/>
                  </a:schemeClr>
                </a:solidFill>
              </a:rPr>
              <a:t>Adrienne Wald, EdD, MBA, RN, MCHES, CNE</a:t>
            </a:r>
            <a:br>
              <a:rPr lang="en-US" sz="2000" b="1" dirty="0">
                <a:solidFill>
                  <a:schemeClr val="tx2">
                    <a:lumMod val="75000"/>
                    <a:lumOff val="25000"/>
                  </a:schemeClr>
                </a:solidFill>
              </a:rPr>
            </a:br>
            <a:r>
              <a:rPr lang="en-US" sz="2000" b="1" dirty="0">
                <a:solidFill>
                  <a:schemeClr val="tx2">
                    <a:lumMod val="75000"/>
                    <a:lumOff val="25000"/>
                  </a:schemeClr>
                </a:solidFill>
              </a:rPr>
              <a:t>Associate Professor of Nursing, Mercy College, New York</a:t>
            </a:r>
            <a:br>
              <a:rPr lang="en-US" sz="2000" b="1" dirty="0">
                <a:solidFill>
                  <a:schemeClr val="tx2">
                    <a:lumMod val="75000"/>
                    <a:lumOff val="25000"/>
                  </a:schemeClr>
                </a:solidFill>
              </a:rPr>
            </a:br>
            <a:br>
              <a:rPr lang="en-US" sz="2000" b="1" dirty="0">
                <a:solidFill>
                  <a:schemeClr val="tx2">
                    <a:lumMod val="75000"/>
                    <a:lumOff val="25000"/>
                  </a:schemeClr>
                </a:solidFill>
              </a:rPr>
            </a:br>
            <a:r>
              <a:rPr lang="en-US" sz="2000" b="1" dirty="0">
                <a:solidFill>
                  <a:schemeClr val="tx2">
                    <a:lumMod val="75000"/>
                    <a:lumOff val="25000"/>
                  </a:schemeClr>
                </a:solidFill>
              </a:rPr>
              <a:t>Co-chair, Alliance of Nurses for  Healthy Environments (AHNE) Global Climate Change Committee</a:t>
            </a: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r>
              <a:rPr lang="en-US" sz="2000" b="1" dirty="0">
                <a:solidFill>
                  <a:schemeClr val="tx1">
                    <a:lumMod val="85000"/>
                    <a:lumOff val="15000"/>
                  </a:schemeClr>
                </a:solidFill>
              </a:rPr>
              <a:t>																			</a:t>
            </a: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000" dirty="0">
                <a:solidFill>
                  <a:schemeClr val="tx1">
                    <a:lumMod val="85000"/>
                    <a:lumOff val="15000"/>
                  </a:schemeClr>
                </a:solidFill>
              </a:rPr>
            </a:br>
            <a:br>
              <a:rPr lang="en-US" sz="2000" b="1" dirty="0">
                <a:solidFill>
                  <a:schemeClr val="tx1">
                    <a:lumMod val="85000"/>
                    <a:lumOff val="15000"/>
                  </a:schemeClr>
                </a:solidFill>
              </a:rPr>
            </a:br>
            <a:r>
              <a:rPr lang="en-US" sz="2000" b="1" dirty="0">
                <a:solidFill>
                  <a:schemeClr val="tx1">
                    <a:lumMod val="85000"/>
                    <a:lumOff val="15000"/>
                  </a:schemeClr>
                </a:solidFill>
              </a:rPr>
              <a:t>	</a:t>
            </a: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dirty="0">
                <a:solidFill>
                  <a:schemeClr val="tx1">
                    <a:lumMod val="85000"/>
                    <a:lumOff val="15000"/>
                  </a:schemeClr>
                </a:solidFill>
              </a:rPr>
            </a:br>
            <a:br>
              <a:rPr lang="en-US" sz="2000" b="1" i="1" dirty="0">
                <a:solidFill>
                  <a:schemeClr val="tx1">
                    <a:lumMod val="85000"/>
                    <a:lumOff val="15000"/>
                  </a:schemeClr>
                </a:solidFill>
              </a:rPr>
            </a:br>
            <a:r>
              <a:rPr lang="en-US" sz="2000" b="1" i="1" dirty="0">
                <a:solidFill>
                  <a:schemeClr val="tx1">
                    <a:lumMod val="85000"/>
                    <a:lumOff val="15000"/>
                  </a:schemeClr>
                </a:solidFill>
              </a:rPr>
              <a:t>WELCOME</a:t>
            </a:r>
            <a:endParaRPr lang="en-US" sz="2000" b="1"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BDC85CFA-A226-46D2-97AE-1DDC461BEF14}"/>
              </a:ext>
            </a:extLst>
          </p:cNvPr>
          <p:cNvSpPr>
            <a:spLocks noGrp="1"/>
          </p:cNvSpPr>
          <p:nvPr>
            <p:ph idx="1"/>
          </p:nvPr>
        </p:nvSpPr>
        <p:spPr>
          <a:xfrm>
            <a:off x="1100051" y="758952"/>
            <a:ext cx="10058400" cy="1263770"/>
          </a:xfrm>
        </p:spPr>
        <p:txBody>
          <a:bodyPr vert="horz" lIns="91440" tIns="45720" rIns="91440" bIns="45720" rtlCol="0" anchor="b">
            <a:normAutofit/>
          </a:bodyPr>
          <a:lstStyle/>
          <a:p>
            <a:pPr>
              <a:spcAft>
                <a:spcPts val="600"/>
              </a:spcAft>
            </a:pPr>
            <a:r>
              <a:rPr lang="en-US" sz="4000" b="1" dirty="0">
                <a:solidFill>
                  <a:schemeClr val="tx2">
                    <a:lumMod val="75000"/>
                    <a:lumOff val="25000"/>
                  </a:schemeClr>
                </a:solidFill>
              </a:rPr>
              <a:t>Connecting Environmental Justice to Health</a:t>
            </a:r>
          </a:p>
        </p:txBody>
      </p:sp>
      <p:cxnSp>
        <p:nvCxnSpPr>
          <p:cNvPr id="33" name="Straight Connector 32">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2265037"/>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0">
            <a:extLst>
              <a:ext uri="{FF2B5EF4-FFF2-40B4-BE49-F238E27FC236}">
                <a16:creationId xmlns:a16="http://schemas.microsoft.com/office/drawing/2014/main" id="{BC65CCE3-A6A9-4B08-8F59-A74C36D0DACE}"/>
              </a:ext>
            </a:extLst>
          </p:cNvPr>
          <p:cNvSpPr>
            <a:spLocks noChangeArrowheads="1"/>
          </p:cNvSpPr>
          <p:nvPr/>
        </p:nvSpPr>
        <p:spPr bwMode="auto">
          <a:xfrm>
            <a:off x="6648660" y="189292"/>
            <a:ext cx="5543340" cy="26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61B75996-903A-4E53-8EA2-A5A20B5248B7}"/>
              </a:ext>
            </a:extLst>
          </p:cNvPr>
          <p:cNvSpPr/>
          <p:nvPr/>
        </p:nvSpPr>
        <p:spPr>
          <a:xfrm>
            <a:off x="3078480" y="2690336"/>
            <a:ext cx="8256214" cy="646331"/>
          </a:xfrm>
          <a:prstGeom prst="rect">
            <a:avLst/>
          </a:prstGeom>
        </p:spPr>
        <p:txBody>
          <a:bodyPr wrap="square">
            <a:spAutoFit/>
          </a:bodyPr>
          <a:lstStyle/>
          <a:p>
            <a:pPr>
              <a:spcAft>
                <a:spcPts val="600"/>
              </a:spcAft>
            </a:pPr>
            <a:br>
              <a:rPr lang="en-US" b="1" i="1" dirty="0">
                <a:solidFill>
                  <a:schemeClr val="tx2">
                    <a:lumMod val="75000"/>
                    <a:lumOff val="25000"/>
                  </a:schemeClr>
                </a:solidFill>
              </a:rPr>
            </a:br>
            <a:endParaRPr lang="en-US" dirty="0"/>
          </a:p>
        </p:txBody>
      </p:sp>
      <p:sp>
        <p:nvSpPr>
          <p:cNvPr id="22" name="Rectangle 21">
            <a:extLst>
              <a:ext uri="{FF2B5EF4-FFF2-40B4-BE49-F238E27FC236}">
                <a16:creationId xmlns:a16="http://schemas.microsoft.com/office/drawing/2014/main" id="{2D7F95C4-D1EF-46CB-BA6B-45905BA26EDF}"/>
              </a:ext>
            </a:extLst>
          </p:cNvPr>
          <p:cNvSpPr/>
          <p:nvPr/>
        </p:nvSpPr>
        <p:spPr>
          <a:xfrm>
            <a:off x="1246632" y="2324474"/>
            <a:ext cx="1828800" cy="1997068"/>
          </a:xfrm>
          <a:prstGeom prst="rect">
            <a:avLst/>
          </a:prstGeom>
          <a:blipFill>
            <a:blip r:embed="rId2">
              <a:extLst>
                <a:ext uri="{28A0092B-C50C-407E-A947-70E740481C1C}">
                  <a14:useLocalDpi xmlns:a14="http://schemas.microsoft.com/office/drawing/2010/main" val="0"/>
                </a:ext>
              </a:extLst>
            </a:blip>
            <a:srcRect/>
            <a:stretch>
              <a:fillRect t="-32000" b="-32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 name="Rectangle 4">
            <a:extLst>
              <a:ext uri="{FF2B5EF4-FFF2-40B4-BE49-F238E27FC236}">
                <a16:creationId xmlns:a16="http://schemas.microsoft.com/office/drawing/2014/main" id="{EA8279A8-EB37-40A6-9449-C5A94E239366}"/>
              </a:ext>
            </a:extLst>
          </p:cNvPr>
          <p:cNvSpPr>
            <a:spLocks noChangeArrowheads="1"/>
          </p:cNvSpPr>
          <p:nvPr/>
        </p:nvSpPr>
        <p:spPr bwMode="auto">
          <a:xfrm>
            <a:off x="11334694" y="1692009068"/>
            <a:ext cx="4798833" cy="0"/>
          </a:xfrm>
          <a:prstGeom prst="rect">
            <a:avLst/>
          </a:prstGeom>
          <a:solidFill>
            <a:srgbClr val="DFDE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0124116" tIns="-1136558616"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rgbClr val="428BCA"/>
                </a:solidFill>
                <a:effectLst/>
                <a:latin typeface="ITCFranklinGothicStd-Book"/>
                <a:hlinkClick r:id="rId3"/>
              </a:rPr>
              <a:t>Fancybox</a:t>
            </a:r>
            <a:endParaRPr kumimoji="0" lang="en-US" altLang="en-US" sz="1000" b="0" i="0" u="none" strike="noStrike" cap="none" normalizeH="0" baseline="0">
              <a:ln>
                <a:noFill/>
              </a:ln>
              <a:solidFill>
                <a:srgbClr val="333333"/>
              </a:solidFill>
              <a:effectLst/>
              <a:latin typeface="ITCFranklinGothicStd-Book"/>
            </a:endParaRPr>
          </a:p>
          <a:p>
            <a:pPr marL="0" marR="0" lvl="0" indent="0" algn="l"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a:ln>
                  <a:noFill/>
                </a:ln>
                <a:solidFill>
                  <a:srgbClr val="002B55"/>
                </a:solidFill>
                <a:effectLst/>
                <a:latin typeface="AGaramondPro-Bold"/>
              </a:rPr>
              <a:t>Wellness at Mercy College</a:t>
            </a:r>
            <a:endParaRPr kumimoji="0" lang="en-US" altLang="en-US" sz="1000" b="0" i="0" u="none" strike="noStrike" cap="none" normalizeH="0" baseline="0">
              <a:ln>
                <a:noFill/>
              </a:ln>
              <a:solidFill>
                <a:srgbClr val="333333"/>
              </a:solidFill>
              <a:effectLst/>
              <a:latin typeface="ITCFranklinGothicStd-Book"/>
            </a:endParaRPr>
          </a:p>
          <a:p>
            <a:pPr marL="0" marR="0" lvl="0" indent="0" algn="l"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a:ln>
                  <a:noFill/>
                </a:ln>
                <a:solidFill>
                  <a:srgbClr val="002B55"/>
                </a:solidFill>
                <a:effectLst/>
                <a:latin typeface="ITCFranklinGothicStd-Book"/>
              </a:rPr>
              <a:t>The Mercy College Wellness Team is here for every student, anytime, across all of our campuses and locations.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2" descr="Mercy College logo">
            <a:extLst>
              <a:ext uri="{FF2B5EF4-FFF2-40B4-BE49-F238E27FC236}">
                <a16:creationId xmlns:a16="http://schemas.microsoft.com/office/drawing/2014/main" id="{EEEAF6FB-84BF-41C0-AD76-CBF55E56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03" y="378065"/>
            <a:ext cx="1335929" cy="504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piece of paper&#10;&#10;Description automatically generated">
            <a:extLst>
              <a:ext uri="{FF2B5EF4-FFF2-40B4-BE49-F238E27FC236}">
                <a16:creationId xmlns:a16="http://schemas.microsoft.com/office/drawing/2014/main" id="{647DC8AC-4A08-443E-AB6C-A39AB9544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9859" y="370613"/>
            <a:ext cx="2466948" cy="780325"/>
          </a:xfrm>
          <a:prstGeom prst="rect">
            <a:avLst/>
          </a:prstGeom>
        </p:spPr>
      </p:pic>
    </p:spTree>
    <p:extLst>
      <p:ext uri="{BB962C8B-B14F-4D97-AF65-F5344CB8AC3E}">
        <p14:creationId xmlns:p14="http://schemas.microsoft.com/office/powerpoint/2010/main" val="345523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19" descr="A close up of a plant&#10;&#10;Description automatically generated">
            <a:extLst>
              <a:ext uri="{FF2B5EF4-FFF2-40B4-BE49-F238E27FC236}">
                <a16:creationId xmlns:a16="http://schemas.microsoft.com/office/drawing/2014/main" id="{5E95C6A4-C85E-4611-B598-C97D27C3A63D}"/>
              </a:ext>
            </a:extLst>
          </p:cNvPr>
          <p:cNvPicPr>
            <a:picLocks noChangeAspect="1"/>
          </p:cNvPicPr>
          <p:nvPr/>
        </p:nvPicPr>
        <p:blipFill rotWithShape="1">
          <a:blip r:embed="rId3"/>
          <a:srcRect l="10087" r="28353" b="-1"/>
          <a:stretch/>
        </p:blipFill>
        <p:spPr>
          <a:xfrm>
            <a:off x="5867399" y="10"/>
            <a:ext cx="6324601" cy="6857990"/>
          </a:xfrm>
          <a:prstGeom prst="rect">
            <a:avLst/>
          </a:prstGeom>
        </p:spPr>
      </p:pic>
      <p:pic>
        <p:nvPicPr>
          <p:cNvPr id="48" name="Picture 47">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049D144D-6CCD-4740-BAFE-A3BF53A1F1D8}"/>
              </a:ext>
            </a:extLst>
          </p:cNvPr>
          <p:cNvSpPr>
            <a:spLocks noGrp="1"/>
          </p:cNvSpPr>
          <p:nvPr>
            <p:ph type="title"/>
          </p:nvPr>
        </p:nvSpPr>
        <p:spPr>
          <a:xfrm>
            <a:off x="838200" y="4560914"/>
            <a:ext cx="4869179" cy="1325563"/>
          </a:xfrm>
        </p:spPr>
        <p:txBody>
          <a:bodyPr vert="horz" lIns="91440" tIns="45720" rIns="91440" bIns="45720" rtlCol="0" anchor="ctr">
            <a:normAutofit/>
          </a:bodyPr>
          <a:lstStyle/>
          <a:p>
            <a:r>
              <a:rPr lang="en-US" sz="4400" b="1" dirty="0">
                <a:solidFill>
                  <a:srgbClr val="00B050"/>
                </a:solidFill>
              </a:rPr>
              <a:t>Future Directions</a:t>
            </a:r>
          </a:p>
        </p:txBody>
      </p:sp>
      <p:sp>
        <p:nvSpPr>
          <p:cNvPr id="4" name="Text Placeholder 3">
            <a:extLst>
              <a:ext uri="{FF2B5EF4-FFF2-40B4-BE49-F238E27FC236}">
                <a16:creationId xmlns:a16="http://schemas.microsoft.com/office/drawing/2014/main" id="{7EF32470-0F75-224C-B5DD-DE9195C5643A}"/>
              </a:ext>
            </a:extLst>
          </p:cNvPr>
          <p:cNvSpPr>
            <a:spLocks noGrp="1"/>
          </p:cNvSpPr>
          <p:nvPr>
            <p:ph type="body" sz="half" idx="2"/>
          </p:nvPr>
        </p:nvSpPr>
        <p:spPr>
          <a:xfrm>
            <a:off x="838201" y="1382165"/>
            <a:ext cx="4869179" cy="3047946"/>
          </a:xfrm>
        </p:spPr>
        <p:txBody>
          <a:bodyPr vert="horz" lIns="91440" tIns="45720" rIns="91440" bIns="45720" rtlCol="0" anchor="b">
            <a:normAutofit fontScale="77500" lnSpcReduction="20000"/>
          </a:bodyPr>
          <a:lstStyle/>
          <a:p>
            <a:pPr marL="285750" indent="-228600">
              <a:buFont typeface="Arial" panose="020B0604020202020204" pitchFamily="34" charset="0"/>
              <a:buChar char="•"/>
            </a:pPr>
            <a:r>
              <a:rPr lang="en-US" sz="3000" dirty="0">
                <a:solidFill>
                  <a:srgbClr val="000000"/>
                </a:solidFill>
              </a:rPr>
              <a:t>Plan for future nurse fellowship cohorts</a:t>
            </a:r>
          </a:p>
          <a:p>
            <a:pPr marL="285750" indent="-228600">
              <a:buFont typeface="Arial" panose="020B0604020202020204" pitchFamily="34" charset="0"/>
              <a:buChar char="•"/>
            </a:pPr>
            <a:r>
              <a:rPr lang="en-US" sz="3000" dirty="0">
                <a:solidFill>
                  <a:srgbClr val="000000"/>
                </a:solidFill>
              </a:rPr>
              <a:t>Continued growth of movement of nurses tackling climate change and EH in partnership with communities</a:t>
            </a:r>
          </a:p>
          <a:p>
            <a:pPr marL="285750" indent="-228600">
              <a:buFont typeface="Arial" panose="020B0604020202020204" pitchFamily="34" charset="0"/>
              <a:buChar char="•"/>
            </a:pPr>
            <a:r>
              <a:rPr lang="en-US" sz="3000" dirty="0">
                <a:solidFill>
                  <a:srgbClr val="000000"/>
                </a:solidFill>
              </a:rPr>
              <a:t>Potential for enhanced community resilience to future climate-related disasters and impacts</a:t>
            </a:r>
          </a:p>
          <a:p>
            <a:pPr marL="285750" indent="-228600">
              <a:buFont typeface="Arial" panose="020B0604020202020204" pitchFamily="34" charset="0"/>
              <a:buChar char="•"/>
            </a:pPr>
            <a:r>
              <a:rPr lang="en-US" sz="3000" dirty="0">
                <a:solidFill>
                  <a:srgbClr val="000000"/>
                </a:solidFill>
              </a:rPr>
              <a:t>Increased awareness of climate justice and EH/EJ among nurses</a:t>
            </a:r>
          </a:p>
          <a:p>
            <a:pPr marL="285750" indent="-2286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268232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6EBEF-7BF9-4267-A303-120329BE9EDB}"/>
              </a:ext>
            </a:extLst>
          </p:cNvPr>
          <p:cNvSpPr>
            <a:spLocks noGrp="1"/>
          </p:cNvSpPr>
          <p:nvPr>
            <p:ph type="title"/>
          </p:nvPr>
        </p:nvSpPr>
        <p:spPr>
          <a:xfrm>
            <a:off x="878911" y="643468"/>
            <a:ext cx="3177847" cy="1674180"/>
          </a:xfrm>
        </p:spPr>
        <p:txBody>
          <a:bodyPr>
            <a:normAutofit fontScale="90000"/>
          </a:bodyPr>
          <a:lstStyle/>
          <a:p>
            <a:br>
              <a:rPr lang="en-US" sz="1900" b="1" dirty="0"/>
            </a:br>
            <a:br>
              <a:rPr lang="en-US" sz="1900" b="1" dirty="0"/>
            </a:br>
            <a:r>
              <a:rPr lang="en-US" sz="3200" b="1" dirty="0">
                <a:solidFill>
                  <a:schemeClr val="accent2">
                    <a:lumMod val="75000"/>
                  </a:schemeClr>
                </a:solidFill>
              </a:rPr>
              <a:t>WHY the Health Professions? </a:t>
            </a:r>
            <a:r>
              <a:rPr lang="en-US" sz="3200" b="1" i="1" dirty="0">
                <a:solidFill>
                  <a:schemeClr val="accent2">
                    <a:lumMod val="75000"/>
                  </a:schemeClr>
                </a:solidFill>
              </a:rPr>
              <a:t>Why Students?</a:t>
            </a:r>
            <a:br>
              <a:rPr lang="en-US" sz="1900" dirty="0"/>
            </a:br>
            <a:endParaRPr lang="en-US" sz="1900" dirty="0"/>
          </a:p>
        </p:txBody>
      </p:sp>
      <p:cxnSp>
        <p:nvCxnSpPr>
          <p:cNvPr id="137" name="Straight Connector 13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Image may contain: 10 people, including Adrienne Wald, people smiling, outdoor">
            <a:extLst>
              <a:ext uri="{FF2B5EF4-FFF2-40B4-BE49-F238E27FC236}">
                <a16:creationId xmlns:a16="http://schemas.microsoft.com/office/drawing/2014/main" id="{632B4614-CE80-424B-9D9A-D77DF8A4EC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8175" y="70298"/>
            <a:ext cx="6646177" cy="57987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2" descr="Image may contain: 4 people, including Helen Pham and Adrienne Wald, people smiling, people standing, crowd and outdoor">
            <a:extLst>
              <a:ext uri="{FF2B5EF4-FFF2-40B4-BE49-F238E27FC236}">
                <a16:creationId xmlns:a16="http://schemas.microsoft.com/office/drawing/2014/main" id="{234374AC-865C-43E2-A0BE-14927FE46F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0" r="1" b="1"/>
          <a:stretch/>
        </p:blipFill>
        <p:spPr bwMode="auto">
          <a:xfrm>
            <a:off x="171421" y="2711629"/>
            <a:ext cx="4105334" cy="315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30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A64DE-09D9-4314-A92B-E59B01EB0C95}"/>
              </a:ext>
            </a:extLst>
          </p:cNvPr>
          <p:cNvSpPr>
            <a:spLocks noGrp="1"/>
          </p:cNvSpPr>
          <p:nvPr>
            <p:ph type="title"/>
          </p:nvPr>
        </p:nvSpPr>
        <p:spPr>
          <a:xfrm>
            <a:off x="1097280" y="286603"/>
            <a:ext cx="10058400" cy="1450757"/>
          </a:xfrm>
        </p:spPr>
        <p:txBody>
          <a:bodyPr>
            <a:normAutofit/>
          </a:bodyPr>
          <a:lstStyle/>
          <a:p>
            <a:r>
              <a:rPr lang="en-US" b="1" dirty="0">
                <a:solidFill>
                  <a:schemeClr val="tx2">
                    <a:lumMod val="75000"/>
                    <a:lumOff val="25000"/>
                  </a:schemeClr>
                </a:solidFill>
              </a:rPr>
              <a:t>Summary Message: Be an EJ Advocate &amp;</a:t>
            </a:r>
            <a:r>
              <a:rPr lang="en-US" b="1" dirty="0"/>
              <a:t> </a:t>
            </a:r>
            <a:r>
              <a:rPr lang="en-US" b="1" dirty="0">
                <a:solidFill>
                  <a:schemeClr val="tx2">
                    <a:lumMod val="75000"/>
                    <a:lumOff val="25000"/>
                  </a:schemeClr>
                </a:solidFill>
              </a:rPr>
              <a:t>Activist</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6E85789-E278-43A5-8F8C-F9A4847E76CF}"/>
              </a:ext>
            </a:extLst>
          </p:cNvPr>
          <p:cNvGraphicFramePr>
            <a:graphicFrameLocks noGrp="1"/>
          </p:cNvGraphicFramePr>
          <p:nvPr>
            <p:ph idx="1"/>
            <p:extLst>
              <p:ext uri="{D42A27DB-BD31-4B8C-83A1-F6EECF244321}">
                <p14:modId xmlns:p14="http://schemas.microsoft.com/office/powerpoint/2010/main" val="68811197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24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311C-1CA9-40C0-BBB8-B2E8268E1084}"/>
              </a:ext>
            </a:extLst>
          </p:cNvPr>
          <p:cNvSpPr>
            <a:spLocks noGrp="1"/>
          </p:cNvSpPr>
          <p:nvPr>
            <p:ph type="title"/>
          </p:nvPr>
        </p:nvSpPr>
        <p:spPr>
          <a:xfrm>
            <a:off x="8153400" y="640081"/>
            <a:ext cx="3398518" cy="5255364"/>
          </a:xfrm>
        </p:spPr>
        <p:txBody>
          <a:bodyPr vert="horz" lIns="91440" tIns="45720" rIns="91440" bIns="45720" rtlCol="0" anchor="ctr">
            <a:normAutofit/>
          </a:bodyPr>
          <a:lstStyle/>
          <a:p>
            <a:r>
              <a:rPr lang="en-US" sz="2400" dirty="0"/>
              <a:t>Op ed by ANHE Fellow Aaron Salinas highlights why the </a:t>
            </a:r>
            <a:r>
              <a:rPr lang="en-US" sz="2400" dirty="0">
                <a:hlinkClick r:id="rId2"/>
              </a:rPr>
              <a:t>U.S. Environmental Protection Agency</a:t>
            </a:r>
            <a:r>
              <a:rPr lang="en-US" sz="2400" dirty="0"/>
              <a:t> must ensure strong environmental protections to protect communities most vulnerable, such as the Rio Grande Valley, to COVID-19 and the climate crisis via </a:t>
            </a:r>
            <a:r>
              <a:rPr lang="en-US" sz="2400" dirty="0">
                <a:hlinkClick r:id="rId3"/>
              </a:rPr>
              <a:t>The Monitor</a:t>
            </a:r>
            <a:r>
              <a:rPr lang="en-US" sz="2400" dirty="0"/>
              <a:t>.</a:t>
            </a:r>
          </a:p>
        </p:txBody>
      </p:sp>
      <p:sp>
        <p:nvSpPr>
          <p:cNvPr id="17" name="Rectangle 16">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208" y="484632"/>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descr="A close up of a newspaper&#10;&#10;Description automatically generated">
            <a:extLst>
              <a:ext uri="{FF2B5EF4-FFF2-40B4-BE49-F238E27FC236}">
                <a16:creationId xmlns:a16="http://schemas.microsoft.com/office/drawing/2014/main" id="{EA586DB7-A4D0-49B6-A76B-DF6F9EF717A3}"/>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r="3" b="4080"/>
          <a:stretch/>
        </p:blipFill>
        <p:spPr>
          <a:xfrm>
            <a:off x="951882" y="965595"/>
            <a:ext cx="5632217" cy="4808332"/>
          </a:xfrm>
          <a:prstGeom prst="rect">
            <a:avLst/>
          </a:prstGeom>
          <a:effectLst/>
        </p:spPr>
      </p:pic>
    </p:spTree>
    <p:extLst>
      <p:ext uri="{BB962C8B-B14F-4D97-AF65-F5344CB8AC3E}">
        <p14:creationId xmlns:p14="http://schemas.microsoft.com/office/powerpoint/2010/main" val="300023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CBA7AC0-9155-4ABB-863C-331F478E35D1}"/>
              </a:ext>
            </a:extLst>
          </p:cNvPr>
          <p:cNvSpPr>
            <a:spLocks noChangeArrowheads="1"/>
          </p:cNvSpPr>
          <p:nvPr/>
        </p:nvSpPr>
        <p:spPr bwMode="auto">
          <a:xfrm>
            <a:off x="1139507" y="1826721"/>
            <a:ext cx="9912985" cy="37035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84" tIns="-5078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dirty="0">
                <a:solidFill>
                  <a:srgbClr val="606770"/>
                </a:solidFill>
                <a:latin typeface="inherit"/>
              </a:rPr>
              <a:t>TIMESUNION.COM</a:t>
            </a:r>
          </a:p>
          <a:p>
            <a:pPr lvl="0"/>
            <a:r>
              <a:rPr lang="en-US" altLang="en-US" sz="1200" b="1" dirty="0">
                <a:solidFill>
                  <a:srgbClr val="1D2129"/>
                </a:solidFill>
                <a:latin typeface="inherit"/>
                <a:hlinkClick r:id="rId2"/>
              </a:rPr>
              <a:t>Viewpoint: Honor nurses by enacting safe staffing regulations</a:t>
            </a:r>
            <a:endParaRPr lang="en-US" altLang="en-US" sz="1200" b="1" dirty="0">
              <a:solidFill>
                <a:srgbClr val="1D2129"/>
              </a:solidFill>
              <a:latin typeface="inherit"/>
            </a:endParaRPr>
          </a:p>
          <a:p>
            <a:pPr lvl="0"/>
            <a:r>
              <a:rPr lang="en-US" altLang="en-US" sz="1200" b="1" dirty="0">
                <a:solidFill>
                  <a:srgbClr val="1D2129"/>
                </a:solidFill>
                <a:latin typeface="inherit"/>
              </a:rPr>
              <a:t>By Adrienne Wald</a:t>
            </a:r>
            <a:endParaRPr lang="en-US" altLang="en-US" sz="900" dirty="0">
              <a:latin typeface="inherit"/>
            </a:endParaRPr>
          </a:p>
          <a:p>
            <a:pPr lvl="0"/>
            <a:r>
              <a:rPr lang="en-US" altLang="en-US" sz="1000" dirty="0">
                <a:solidFill>
                  <a:srgbClr val="606770"/>
                </a:solidFill>
                <a:latin typeface="inherit"/>
              </a:rPr>
              <a:t>The year 2020 started out as a notable one for nurses: This May 12 will mark the 200th...</a:t>
            </a:r>
            <a:endParaRPr lang="en-US" altLang="en-US" sz="800" dirty="0">
              <a:solidFill>
                <a:srgbClr val="385898"/>
              </a:solidFill>
              <a:latin typeface="inherit"/>
              <a:hlinkClick r:id="rId3"/>
            </a:endParaRPr>
          </a:p>
          <a:p>
            <a:pPr lvl="0"/>
            <a:r>
              <a:rPr lang="en-US" altLang="en-US" dirty="0">
                <a:solidFill>
                  <a:srgbClr val="385898"/>
                </a:solidFill>
                <a:latin typeface="inherit"/>
                <a:hlinkClick r:id="rId3"/>
              </a:rPr>
              <a:t>The year 2020 started out as a notable one for nurses: This May 12 will mark the 200th...</a:t>
            </a:r>
            <a:endParaRPr lang="en-US" altLang="en-US" dirty="0">
              <a:solidFill>
                <a:srgbClr val="385898"/>
              </a:solidFill>
              <a:latin typeface="inherit"/>
            </a:endParaRPr>
          </a:p>
          <a:p>
            <a:pPr lvl="0"/>
            <a:endParaRPr lang="en-US" altLang="en-US" dirty="0">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"Enacting legislation to ensure safe nurse-patient staffing ratios would honor 2020 as the "Year of the Nurse and show real gratitude for nurses' contributions, and lead to a better health care system that serves all. Moving forward after this profound crisis, let us also commit to reexamining our overburdened and underfunded public health and health care systems</a:t>
            </a:r>
            <a:r>
              <a:rPr kumimoji="0" lang="en-US" altLang="en-US" sz="2000" b="0" i="0" u="none" strike="noStrike" cap="none" normalizeH="0" dirty="0">
                <a:ln>
                  <a:noFill/>
                </a:ln>
                <a:solidFill>
                  <a:schemeClr val="tx1"/>
                </a:solidFill>
                <a:effectLst/>
                <a:latin typeface="Calibri" panose="020F0502020204030204" pitchFamily="34" charset="0"/>
                <a:cs typeface="Calibri" panose="020F0502020204030204" pitchFamily="34" charset="0"/>
              </a:rPr>
              <a:t> </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 better address its inequities and injustices."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85898"/>
                </a:solidFill>
                <a:effectLst/>
                <a:latin typeface="Calibri" panose="020F0502020204030204" pitchFamily="34" charset="0"/>
                <a:cs typeface="Calibri" panose="020F0502020204030204" pitchFamily="34" charset="0"/>
              </a:rPr>
              <a:t>      </a:t>
            </a:r>
            <a:endParaRPr kumimoji="0" lang="en-US" altLang="en-US"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rgbClr val="606770"/>
                </a:solidFill>
                <a:effectLst/>
                <a:latin typeface="Helvetica" panose="020B0604020202020204" pitchFamily="34" charset="0"/>
                <a:hlinkClick r:id="rId4"/>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3" name="Picture 5">
            <a:hlinkClick r:id="rId5"/>
            <a:extLst>
              <a:ext uri="{FF2B5EF4-FFF2-40B4-BE49-F238E27FC236}">
                <a16:creationId xmlns:a16="http://schemas.microsoft.com/office/drawing/2014/main" id="{1C7AD62D-0375-446D-BF49-40BEDDD3B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565" y="100330"/>
            <a:ext cx="15049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2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67E0550-972C-4F30-8A60-9796798E5BD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182475" y="3189288"/>
            <a:ext cx="95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may contain: one or more people">
            <a:extLst>
              <a:ext uri="{FF2B5EF4-FFF2-40B4-BE49-F238E27FC236}">
                <a16:creationId xmlns:a16="http://schemas.microsoft.com/office/drawing/2014/main" id="{77A8ACC5-A558-458B-9B83-F73FCF2F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1600"/>
            <a:ext cx="4233333" cy="317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may contain: 2 people, including Adrienne Wald, people smiling, people standing">
            <a:extLst>
              <a:ext uri="{FF2B5EF4-FFF2-40B4-BE49-F238E27FC236}">
                <a16:creationId xmlns:a16="http://schemas.microsoft.com/office/drawing/2014/main" id="{996D8268-2DBE-46E9-BAE6-5CFDD8F94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8" y="3276600"/>
            <a:ext cx="2111740" cy="3025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may contain: 1 person, crowd and outdoor">
            <a:extLst>
              <a:ext uri="{FF2B5EF4-FFF2-40B4-BE49-F238E27FC236}">
                <a16:creationId xmlns:a16="http://schemas.microsoft.com/office/drawing/2014/main" id="{F5947A21-9E5D-4BDE-9CEE-936E8863F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4212" y="371383"/>
            <a:ext cx="7514413" cy="56358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may contain: 3 people, including Helen Pham, people smiling, people standing and outdoor">
            <a:extLst>
              <a:ext uri="{FF2B5EF4-FFF2-40B4-BE49-F238E27FC236}">
                <a16:creationId xmlns:a16="http://schemas.microsoft.com/office/drawing/2014/main" id="{609DD809-48EB-440C-88EB-34511355C3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1738" y="3805238"/>
            <a:ext cx="1476375" cy="19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0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30B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hlinkClick r:id="rId2"/>
            <a:extLst>
              <a:ext uri="{FF2B5EF4-FFF2-40B4-BE49-F238E27FC236}">
                <a16:creationId xmlns:a16="http://schemas.microsoft.com/office/drawing/2014/main" id="{3969864B-1DE1-4813-909A-1AAD100E59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900" y="480060"/>
            <a:ext cx="6210493" cy="15681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8292B42-A920-4334-9C21-37CEA609F4AE}"/>
              </a:ext>
            </a:extLst>
          </p:cNvPr>
          <p:cNvSpPr>
            <a:spLocks noChangeArrowheads="1"/>
          </p:cNvSpPr>
          <p:nvPr/>
        </p:nvSpPr>
        <p:spPr bwMode="auto">
          <a:xfrm>
            <a:off x="632900" y="4859140"/>
            <a:ext cx="7330353" cy="154117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eaLnBrk="1" fontAlgn="base" hangingPunct="1">
              <a:lnSpc>
                <a:spcPct val="90000"/>
              </a:lnSpc>
              <a:spcAft>
                <a:spcPts val="600"/>
              </a:spcAft>
              <a:buClrTx/>
              <a:buSzTx/>
              <a:tabLst/>
            </a:pPr>
            <a:endParaRPr kumimoji="0" lang="en-US" altLang="en-US" sz="1900" b="0" i="0" u="none" strike="noStrike" cap="none" spc="-50" normalizeH="0">
              <a:ln>
                <a:noFill/>
              </a:ln>
              <a:solidFill>
                <a:srgbClr val="FFFFFF"/>
              </a:solidFill>
              <a:effectLst/>
              <a:latin typeface="+mj-lt"/>
              <a:ea typeface="+mj-ea"/>
              <a:cs typeface="+mj-cs"/>
            </a:endParaRPr>
          </a:p>
          <a:p>
            <a:pPr marL="0" marR="0" lvl="0" indent="0" algn="r" eaLnBrk="1" fontAlgn="base" hangingPunct="1">
              <a:lnSpc>
                <a:spcPct val="90000"/>
              </a:lnSpc>
              <a:spcAft>
                <a:spcPts val="600"/>
              </a:spcAft>
              <a:buClrTx/>
              <a:buSzTx/>
              <a:tabLst/>
            </a:pPr>
            <a:r>
              <a:rPr kumimoji="0" lang="en-US" altLang="en-US" sz="1900" b="0" i="0" u="sng" strike="noStrike" cap="none" spc="-50" normalizeH="0">
                <a:ln>
                  <a:noFill/>
                </a:ln>
                <a:solidFill>
                  <a:srgbClr val="FFFFFF"/>
                </a:solidFill>
                <a:effectLst/>
                <a:latin typeface="+mj-lt"/>
                <a:ea typeface="+mj-ea"/>
                <a:cs typeface="+mj-cs"/>
              </a:rPr>
              <a:t>                      </a:t>
            </a:r>
            <a:endParaRPr kumimoji="0" lang="en-US" altLang="en-US" sz="1900" b="0" i="0" u="none" strike="noStrike" cap="none" spc="-50" normalizeH="0">
              <a:ln>
                <a:noFill/>
              </a:ln>
              <a:solidFill>
                <a:srgbClr val="FFFFFF"/>
              </a:solidFill>
              <a:effectLst/>
              <a:latin typeface="+mj-lt"/>
              <a:ea typeface="+mj-ea"/>
              <a:cs typeface="+mj-cs"/>
            </a:endParaRPr>
          </a:p>
          <a:p>
            <a:pPr marL="0" marR="0" lvl="0" indent="0" algn="r" eaLnBrk="1" fontAlgn="ctr" hangingPunct="1">
              <a:lnSpc>
                <a:spcPct val="90000"/>
              </a:lnSpc>
              <a:spcAft>
                <a:spcPts val="600"/>
              </a:spcAft>
              <a:buClrTx/>
              <a:buSzTx/>
              <a:tabLst/>
            </a:pPr>
            <a:r>
              <a:rPr kumimoji="0" lang="en-US" altLang="en-US" sz="1900" b="1" i="0" u="none" strike="noStrike" cap="none" spc="-50" normalizeH="0">
                <a:ln>
                  <a:noFill/>
                </a:ln>
                <a:solidFill>
                  <a:srgbClr val="FFFFFF"/>
                </a:solidFill>
                <a:effectLst/>
                <a:latin typeface="+mj-lt"/>
                <a:ea typeface="+mj-ea"/>
                <a:cs typeface="+mj-cs"/>
                <a:hlinkClick r:id="rId2"/>
              </a:rPr>
              <a:t>TAKE ACTION WITH US!</a:t>
            </a:r>
            <a:endParaRPr kumimoji="0" lang="en-US" altLang="en-US" sz="1900" b="0" i="0" u="none" strike="noStrike" cap="none" spc="-50" normalizeH="0">
              <a:ln>
                <a:noFill/>
              </a:ln>
              <a:solidFill>
                <a:srgbClr val="FFFFFF"/>
              </a:solidFill>
              <a:effectLst/>
              <a:latin typeface="+mj-lt"/>
              <a:ea typeface="+mj-ea"/>
              <a:cs typeface="+mj-cs"/>
            </a:endParaRPr>
          </a:p>
          <a:p>
            <a:pPr marL="0" marR="0" lvl="0" indent="0" algn="r" eaLnBrk="1" fontAlgn="base" hangingPunct="1">
              <a:lnSpc>
                <a:spcPct val="90000"/>
              </a:lnSpc>
              <a:spcAft>
                <a:spcPts val="600"/>
              </a:spcAft>
              <a:buClrTx/>
              <a:buSzTx/>
              <a:tabLst/>
            </a:pPr>
            <a:r>
              <a:rPr kumimoji="0" lang="en-US" altLang="en-US" sz="1900" b="1" i="0" u="none" strike="noStrike" cap="none" spc="-50" normalizeH="0">
                <a:ln>
                  <a:noFill/>
                </a:ln>
                <a:solidFill>
                  <a:srgbClr val="FFFFFF"/>
                </a:solidFill>
                <a:effectLst/>
                <a:latin typeface="+mj-lt"/>
                <a:ea typeface="+mj-ea"/>
                <a:cs typeface="+mj-cs"/>
              </a:rPr>
              <a:t>A NATIONAL CALL FOR MORA</a:t>
            </a:r>
            <a:endParaRPr kumimoji="0" lang="en-US" altLang="en-US" sz="1900" b="0" i="0" u="none" strike="noStrike" cap="none" spc="-50" normalizeH="0">
              <a:ln>
                <a:noFill/>
              </a:ln>
              <a:solidFill>
                <a:srgbClr val="FFFFFF"/>
              </a:solidFill>
              <a:effectLst/>
              <a:latin typeface="+mj-lt"/>
              <a:ea typeface="+mj-ea"/>
              <a:cs typeface="+mj-cs"/>
            </a:endParaRPr>
          </a:p>
        </p:txBody>
      </p:sp>
      <p:sp>
        <p:nvSpPr>
          <p:cNvPr id="9" name="Rectangle 5">
            <a:extLst>
              <a:ext uri="{FF2B5EF4-FFF2-40B4-BE49-F238E27FC236}">
                <a16:creationId xmlns:a16="http://schemas.microsoft.com/office/drawing/2014/main" id="{73FB1E7E-5FA7-47CF-9BAB-19CA3CEE7183}"/>
              </a:ext>
            </a:extLst>
          </p:cNvPr>
          <p:cNvSpPr>
            <a:spLocks noChangeArrowheads="1"/>
          </p:cNvSpPr>
          <p:nvPr/>
        </p:nvSpPr>
        <p:spPr bwMode="auto">
          <a:xfrm>
            <a:off x="1991868" y="2032072"/>
            <a:ext cx="8991600" cy="4301117"/>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1" i="0" u="none" strike="noStrike" cap="none" normalizeH="0" baseline="0" dirty="0">
                <a:ln>
                  <a:noFill/>
                </a:ln>
                <a:solidFill>
                  <a:srgbClr val="FFDE02"/>
                </a:solidFill>
                <a:effectLst/>
                <a:latin typeface="Libre Franklin"/>
              </a:rPr>
              <a:t>A NATIONAL CALL FOR MORAL REVIVAL</a:t>
            </a:r>
            <a:endParaRPr kumimoji="0" lang="en-US" altLang="en-US" sz="6000" b="0" i="0" u="none" strike="noStrike" cap="none" normalizeH="0" baseline="0" dirty="0">
              <a:ln>
                <a:noFill/>
              </a:ln>
              <a:solidFill>
                <a:srgbClr val="F8F9F9"/>
              </a:solidFill>
              <a:effectLst/>
              <a:latin typeface="Oswa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F8F9F9"/>
                </a:solidFill>
                <a:effectLst/>
                <a:latin typeface="Oswald"/>
              </a:rPr>
              <a:t>MASS POOR PEOPLE’S ASSEMBLY &amp; MORAL MARCH ON WASHINGTON</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DE02"/>
                </a:solidFill>
                <a:effectLst/>
                <a:latin typeface="Libre Franklin"/>
              </a:rPr>
              <a:t>Saturday, June 20, 2020</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FFDE02"/>
                </a:solidFill>
                <a:effectLst/>
                <a:latin typeface="Libre Franklin"/>
              </a:rPr>
              <a:t>Online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1351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may contain: 3 people, including Adrienne Wald, people smiling, people standing and beard">
            <a:extLst>
              <a:ext uri="{FF2B5EF4-FFF2-40B4-BE49-F238E27FC236}">
                <a16:creationId xmlns:a16="http://schemas.microsoft.com/office/drawing/2014/main" id="{917AE63F-6BCC-4BC1-AFEA-C3C19742D1AB}"/>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 b="31255"/>
          <a:stretch/>
        </p:blipFill>
        <p:spPr bwMode="auto">
          <a:xfrm>
            <a:off x="-4668" y="3094886"/>
            <a:ext cx="3406108" cy="308662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may contain: 1 person, standing and outdoor">
            <a:extLst>
              <a:ext uri="{FF2B5EF4-FFF2-40B4-BE49-F238E27FC236}">
                <a16:creationId xmlns:a16="http://schemas.microsoft.com/office/drawing/2014/main" id="{6E7320FB-0F2B-4309-AC95-E7BA7D58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866" y="3139440"/>
            <a:ext cx="2583145" cy="32888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23 people, including Jen Sass and Adrienne Wald, people smiling">
            <a:extLst>
              <a:ext uri="{FF2B5EF4-FFF2-40B4-BE49-F238E27FC236}">
                <a16:creationId xmlns:a16="http://schemas.microsoft.com/office/drawing/2014/main" id="{4EBD0045-82F5-40F2-BFE9-1B1AB7F5C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 y="0"/>
            <a:ext cx="4185920" cy="31394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may contain: 7 people, including Adrienne Wald and Stacy Kreger, people smiling, people standing and outdoor">
            <a:extLst>
              <a:ext uri="{FF2B5EF4-FFF2-40B4-BE49-F238E27FC236}">
                <a16:creationId xmlns:a16="http://schemas.microsoft.com/office/drawing/2014/main" id="{C963373A-0486-48D4-AABC-EE41AE9BB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2988" y="0"/>
            <a:ext cx="4483312" cy="336248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may contain: Adrienne Wald, smiling, standing, sky, shoes and outdoor">
            <a:extLst>
              <a:ext uri="{FF2B5EF4-FFF2-40B4-BE49-F238E27FC236}">
                <a16:creationId xmlns:a16="http://schemas.microsoft.com/office/drawing/2014/main" id="{40E1CA79-57CF-4B6C-9B90-4416DFDE1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2404" y="0"/>
            <a:ext cx="1374475" cy="201757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may contain: 4 people, including Adrienne Wald and Cara Cook, people smiling, people standing">
            <a:extLst>
              <a:ext uri="{FF2B5EF4-FFF2-40B4-BE49-F238E27FC236}">
                <a16:creationId xmlns:a16="http://schemas.microsoft.com/office/drawing/2014/main" id="{05C8D376-E4A5-45A4-AC13-D47FEAFA4E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6202" y="4638197"/>
            <a:ext cx="2305694" cy="17629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may contain: 3 people, including Adrienne Wald and Cara Cook, people smiling, people standing, possible text that says 'Sbebakdy HEALTHY PLANET HEALTHY PEOPLE'">
            <a:extLst>
              <a:ext uri="{FF2B5EF4-FFF2-40B4-BE49-F238E27FC236}">
                <a16:creationId xmlns:a16="http://schemas.microsoft.com/office/drawing/2014/main" id="{390CB212-3FAD-470C-A922-64740EF447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6461" y="0"/>
            <a:ext cx="2430423" cy="324056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may contain: 7 people, including Adrienne Wald, people smiling, people standing and outdoor">
            <a:extLst>
              <a:ext uri="{FF2B5EF4-FFF2-40B4-BE49-F238E27FC236}">
                <a16:creationId xmlns:a16="http://schemas.microsoft.com/office/drawing/2014/main" id="{87D19157-96B9-44C4-AE66-10E194E112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6838" y="3196589"/>
            <a:ext cx="2005715" cy="144160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may contain: 2 people, including Adrienne Wald, people smiling, people standing, shoes and outdoor">
            <a:extLst>
              <a:ext uri="{FF2B5EF4-FFF2-40B4-BE49-F238E27FC236}">
                <a16:creationId xmlns:a16="http://schemas.microsoft.com/office/drawing/2014/main" id="{30B073E3-BD32-4B87-8A75-F57E21F379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7341" y="3112250"/>
            <a:ext cx="2165182" cy="328888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may contain: 4 people, including Helen Pham and Adrienne Wald, people smiling, people standing, crowd and outdoor">
            <a:extLst>
              <a:ext uri="{FF2B5EF4-FFF2-40B4-BE49-F238E27FC236}">
                <a16:creationId xmlns:a16="http://schemas.microsoft.com/office/drawing/2014/main" id="{0AB613BF-AFE4-4CFB-BEAC-E6B457AD83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9706" y="3235424"/>
            <a:ext cx="4341712" cy="31839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holding a sign&#10;&#10;Description automatically generated">
            <a:extLst>
              <a:ext uri="{FF2B5EF4-FFF2-40B4-BE49-F238E27FC236}">
                <a16:creationId xmlns:a16="http://schemas.microsoft.com/office/drawing/2014/main" id="{C5E2E243-9AC2-4121-81EF-484CEB0F7B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15646" y="1986979"/>
            <a:ext cx="1374475" cy="1374475"/>
          </a:xfrm>
          <a:prstGeom prst="rect">
            <a:avLst/>
          </a:prstGeom>
        </p:spPr>
      </p:pic>
    </p:spTree>
    <p:extLst>
      <p:ext uri="{BB962C8B-B14F-4D97-AF65-F5344CB8AC3E}">
        <p14:creationId xmlns:p14="http://schemas.microsoft.com/office/powerpoint/2010/main" val="318753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0B75E-0A68-4F58-A9C0-ACC95F7B0099}"/>
              </a:ext>
            </a:extLst>
          </p:cNvPr>
          <p:cNvSpPr>
            <a:spLocks noGrp="1"/>
          </p:cNvSpPr>
          <p:nvPr>
            <p:ph type="title"/>
          </p:nvPr>
        </p:nvSpPr>
        <p:spPr>
          <a:xfrm>
            <a:off x="642257" y="634946"/>
            <a:ext cx="6432434" cy="1450757"/>
          </a:xfrm>
        </p:spPr>
        <p:txBody>
          <a:bodyPr>
            <a:normAutofit/>
          </a:bodyPr>
          <a:lstStyle/>
          <a:p>
            <a:r>
              <a:rPr lang="en-US" sz="3300" b="1" dirty="0">
                <a:solidFill>
                  <a:schemeClr val="tx2">
                    <a:lumMod val="75000"/>
                    <a:lumOff val="25000"/>
                  </a:schemeClr>
                </a:solidFill>
              </a:rPr>
              <a:t>Environmental &amp; Climate Justice Organizations and Resources</a:t>
            </a:r>
          </a:p>
        </p:txBody>
      </p:sp>
      <p:cxnSp>
        <p:nvCxnSpPr>
          <p:cNvPr id="1029" name="Straight Connector 7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624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4289E9-992B-4404-8271-7EEA9EF4DE81}"/>
              </a:ext>
            </a:extLst>
          </p:cNvPr>
          <p:cNvSpPr>
            <a:spLocks noGrp="1"/>
          </p:cNvSpPr>
          <p:nvPr>
            <p:ph idx="1"/>
          </p:nvPr>
        </p:nvSpPr>
        <p:spPr>
          <a:xfrm>
            <a:off x="642257" y="2407436"/>
            <a:ext cx="6432434" cy="3461658"/>
          </a:xfrm>
        </p:spPr>
        <p:txBody>
          <a:bodyPr>
            <a:noAutofit/>
          </a:bodyPr>
          <a:lstStyle/>
          <a:p>
            <a:pPr>
              <a:lnSpc>
                <a:spcPct val="100000"/>
              </a:lnSpc>
            </a:pPr>
            <a:r>
              <a:rPr lang="en-US" sz="1600" b="1" dirty="0"/>
              <a:t>Alliance of Nurses for Heathy Environments	</a:t>
            </a:r>
            <a:r>
              <a:rPr lang="en-US" sz="1600" dirty="0">
                <a:hlinkClick r:id="rId2"/>
              </a:rPr>
              <a:t> https://envirn.org/ </a:t>
            </a:r>
            <a:r>
              <a:rPr lang="en-US" sz="1600" b="1" dirty="0"/>
              <a:t>	</a:t>
            </a:r>
            <a:r>
              <a:rPr lang="en-US" sz="1600" dirty="0">
                <a:hlinkClick r:id="rId3"/>
              </a:rPr>
              <a:t> </a:t>
            </a:r>
            <a:endParaRPr lang="en-US" sz="1600" dirty="0"/>
          </a:p>
          <a:p>
            <a:pPr>
              <a:lnSpc>
                <a:spcPct val="100000"/>
              </a:lnSpc>
            </a:pPr>
            <a:r>
              <a:rPr lang="en-US" sz="1600" b="1" dirty="0"/>
              <a:t>Clean &amp; Healthy New York                       </a:t>
            </a:r>
            <a:r>
              <a:rPr lang="en-US" sz="1600" dirty="0">
                <a:hlinkClick r:id="rId4"/>
              </a:rPr>
              <a:t>https://www.cleanhealthyny.org/</a:t>
            </a:r>
            <a:endParaRPr lang="en-US" sz="1600" b="1" dirty="0"/>
          </a:p>
          <a:p>
            <a:pPr>
              <a:lnSpc>
                <a:spcPct val="100000"/>
              </a:lnSpc>
            </a:pPr>
            <a:r>
              <a:rPr lang="en-US" sz="1600" b="1" dirty="0"/>
              <a:t>EPA EJ 2020	</a:t>
            </a:r>
            <a:r>
              <a:rPr lang="en-US" sz="1600" dirty="0">
                <a:hlinkClick r:id="rId5"/>
              </a:rPr>
              <a:t>www.epa.gov/environmentaljustice/ej-2020-action-agenda-epas-environmental-justice-strategy</a:t>
            </a:r>
            <a:endParaRPr lang="en-US" sz="1600" b="1" dirty="0"/>
          </a:p>
          <a:p>
            <a:pPr>
              <a:lnSpc>
                <a:spcPct val="100000"/>
              </a:lnSpc>
            </a:pPr>
            <a:r>
              <a:rPr lang="en-US" sz="1600" b="1" dirty="0"/>
              <a:t>Fire Drill Fridays         		 </a:t>
            </a:r>
            <a:r>
              <a:rPr lang="en-US" sz="1600" dirty="0">
                <a:hlinkClick r:id="rId6"/>
              </a:rPr>
              <a:t>https://firedrillfridays.com/</a:t>
            </a:r>
            <a:endParaRPr lang="en-US" sz="1600" dirty="0"/>
          </a:p>
          <a:p>
            <a:pPr marL="0" indent="0">
              <a:lnSpc>
                <a:spcPct val="100000"/>
              </a:lnSpc>
              <a:buNone/>
            </a:pPr>
            <a:r>
              <a:rPr lang="en-US" sz="1600" b="1" dirty="0"/>
              <a:t>National Nurses United        </a:t>
            </a:r>
            <a:r>
              <a:rPr lang="en-US" sz="1600" dirty="0">
                <a:hlinkClick r:id="rId7"/>
              </a:rPr>
              <a:t>www.nationalnursesunited.org/environmental-justice</a:t>
            </a:r>
            <a:endParaRPr lang="en-US" sz="1600" dirty="0"/>
          </a:p>
          <a:p>
            <a:pPr marL="0" indent="0">
              <a:lnSpc>
                <a:spcPct val="100000"/>
              </a:lnSpc>
              <a:buNone/>
            </a:pPr>
            <a:r>
              <a:rPr lang="en-US" sz="1600" b="1" dirty="0"/>
              <a:t>Poor Peoples Action Campaign 	           </a:t>
            </a:r>
            <a:r>
              <a:rPr lang="en-US" sz="1600" dirty="0">
                <a:hlinkClick r:id="rId8"/>
              </a:rPr>
              <a:t>www.poorpeoplescampaign.org/</a:t>
            </a:r>
            <a:endParaRPr lang="en-US" sz="1600" b="1" dirty="0"/>
          </a:p>
          <a:p>
            <a:pPr marL="0" indent="0">
              <a:lnSpc>
                <a:spcPct val="100000"/>
              </a:lnSpc>
              <a:buNone/>
            </a:pPr>
            <a:r>
              <a:rPr lang="en-US" sz="1600" b="1" dirty="0"/>
              <a:t>Vote Earth	    </a:t>
            </a:r>
            <a:r>
              <a:rPr lang="en-US" sz="1600" u="sng" dirty="0">
                <a:solidFill>
                  <a:schemeClr val="tx2">
                    <a:lumMod val="75000"/>
                    <a:lumOff val="25000"/>
                  </a:schemeClr>
                </a:solidFill>
              </a:rPr>
              <a:t>ht</a:t>
            </a:r>
            <a:r>
              <a:rPr lang="en-US" sz="1600" u="sng" dirty="0">
                <a:solidFill>
                  <a:schemeClr val="tx2">
                    <a:lumMod val="75000"/>
                    <a:lumOff val="25000"/>
                  </a:schemeClr>
                </a:solidFill>
                <a:hlinkClick r:id="rId9">
                  <a:extLst>
                    <a:ext uri="{A12FA001-AC4F-418D-AE19-62706E023703}">
                      <ahyp:hlinkClr xmlns:ahyp="http://schemas.microsoft.com/office/drawing/2018/hyperlinkcolor" val="tx"/>
                    </a:ext>
                  </a:extLst>
                </a:hlinkClick>
              </a:rPr>
              <a:t>tps://</a:t>
            </a:r>
            <a:r>
              <a:rPr lang="en-US" sz="1600" dirty="0">
                <a:solidFill>
                  <a:schemeClr val="tx2">
                    <a:lumMod val="75000"/>
                    <a:lumOff val="25000"/>
                  </a:schemeClr>
                </a:solidFill>
                <a:hlinkClick r:id="rId9">
                  <a:extLst>
                    <a:ext uri="{A12FA001-AC4F-418D-AE19-62706E023703}">
                      <ahyp:hlinkClr xmlns:ahyp="http://schemas.microsoft.com/office/drawing/2018/hyperlinkcolor" val="tx"/>
                    </a:ext>
                  </a:extLst>
                </a:hlinkClick>
              </a:rPr>
              <a:t>www.earthday.org/campaign/vote-earth/</a:t>
            </a:r>
            <a:endParaRPr lang="en-US" sz="1600" b="1" dirty="0"/>
          </a:p>
          <a:p>
            <a:pPr marL="0" indent="0">
              <a:lnSpc>
                <a:spcPct val="100000"/>
              </a:lnSpc>
              <a:buNone/>
            </a:pPr>
            <a:r>
              <a:rPr lang="en-US" sz="1600" b="1" dirty="0"/>
              <a:t>West Harlem Environmental Action (WE ACT)     </a:t>
            </a:r>
            <a:r>
              <a:rPr lang="en-US" sz="1600" dirty="0">
                <a:hlinkClick r:id="rId10"/>
              </a:rPr>
              <a:t>https://www.weact.org/</a:t>
            </a:r>
            <a:endParaRPr lang="en-US" sz="1600" b="1" dirty="0"/>
          </a:p>
          <a:p>
            <a:pPr>
              <a:lnSpc>
                <a:spcPct val="100000"/>
              </a:lnSpc>
            </a:pPr>
            <a:r>
              <a:rPr lang="en-US" sz="1600" dirty="0"/>
              <a:t>	</a:t>
            </a:r>
            <a:endParaRPr lang="en-US" sz="1600" b="1" dirty="0"/>
          </a:p>
        </p:txBody>
      </p:sp>
      <p:pic>
        <p:nvPicPr>
          <p:cNvPr id="1026" name="Picture 2" descr="Nurses demand climate action">
            <a:extLst>
              <a:ext uri="{FF2B5EF4-FFF2-40B4-BE49-F238E27FC236}">
                <a16:creationId xmlns:a16="http://schemas.microsoft.com/office/drawing/2014/main" id="{9637D753-6725-4C51-8A09-2AD5E5400AEB}"/>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556687" y="859125"/>
            <a:ext cx="4001315" cy="2070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holding a sign&#10;&#10;Description automatically generated">
            <a:extLst>
              <a:ext uri="{FF2B5EF4-FFF2-40B4-BE49-F238E27FC236}">
                <a16:creationId xmlns:a16="http://schemas.microsoft.com/office/drawing/2014/main" id="{65550EBB-15BA-4216-96AA-58D81F39E0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94600" y="3428999"/>
            <a:ext cx="2525487" cy="2525487"/>
          </a:xfrm>
          <a:prstGeom prst="rect">
            <a:avLst/>
          </a:prstGeom>
        </p:spPr>
      </p:pic>
      <p:sp>
        <p:nvSpPr>
          <p:cNvPr id="1030" name="Rectangle 7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2" name="Picture 2" descr="WE ACT for Environmental Justice - Empowering Communities to Power Change">
            <a:extLst>
              <a:ext uri="{FF2B5EF4-FFF2-40B4-BE49-F238E27FC236}">
                <a16:creationId xmlns:a16="http://schemas.microsoft.com/office/drawing/2014/main" id="{F6F67978-E6BD-4AC1-877D-5230BA22A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257" y="5682605"/>
            <a:ext cx="484075" cy="37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9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57676-53A4-4800-828F-66A4934E16F7}"/>
              </a:ext>
            </a:extLst>
          </p:cNvPr>
          <p:cNvSpPr>
            <a:spLocks noGrp="1"/>
          </p:cNvSpPr>
          <p:nvPr>
            <p:ph type="title"/>
          </p:nvPr>
        </p:nvSpPr>
        <p:spPr>
          <a:xfrm>
            <a:off x="1097280" y="286603"/>
            <a:ext cx="10058400" cy="1450757"/>
          </a:xfrm>
        </p:spPr>
        <p:txBody>
          <a:bodyPr>
            <a:normAutofit/>
          </a:bodyPr>
          <a:lstStyle/>
          <a:p>
            <a:r>
              <a:rPr lang="en-US" b="1" dirty="0">
                <a:solidFill>
                  <a:schemeClr val="accent3">
                    <a:lumMod val="75000"/>
                  </a:schemeClr>
                </a:solidFill>
              </a:rPr>
              <a:t>Objectives</a:t>
            </a:r>
            <a:endParaRPr lang="en-US" b="1" dirty="0">
              <a:solidFill>
                <a:schemeClr val="accent2">
                  <a:lumMod val="75000"/>
                </a:schemeClr>
              </a:solidFill>
            </a:endParaRP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F00F3C8-839A-4B9F-AEE8-6BB9A3CE3B97}"/>
              </a:ext>
            </a:extLst>
          </p:cNvPr>
          <p:cNvGraphicFramePr>
            <a:graphicFrameLocks noGrp="1"/>
          </p:cNvGraphicFramePr>
          <p:nvPr>
            <p:ph idx="1"/>
            <p:extLst>
              <p:ext uri="{D42A27DB-BD31-4B8C-83A1-F6EECF244321}">
                <p14:modId xmlns:p14="http://schemas.microsoft.com/office/powerpoint/2010/main" val="115390410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1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E0A8391-2737-4F1C-B27A-C44629DB4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57676-53A4-4800-828F-66A4934E16F7}"/>
              </a:ext>
            </a:extLst>
          </p:cNvPr>
          <p:cNvSpPr>
            <a:spLocks noGrp="1"/>
          </p:cNvSpPr>
          <p:nvPr>
            <p:ph type="title"/>
          </p:nvPr>
        </p:nvSpPr>
        <p:spPr>
          <a:xfrm>
            <a:off x="642256" y="642257"/>
            <a:ext cx="3417677" cy="5226837"/>
          </a:xfrm>
        </p:spPr>
        <p:txBody>
          <a:bodyPr anchor="t">
            <a:normAutofit/>
          </a:bodyPr>
          <a:lstStyle/>
          <a:p>
            <a:r>
              <a:rPr lang="en-US" sz="3300" b="1" dirty="0">
                <a:solidFill>
                  <a:schemeClr val="accent2">
                    <a:lumMod val="75000"/>
                  </a:schemeClr>
                </a:solidFill>
              </a:rPr>
              <a:t>Defining Environmental Justice</a:t>
            </a:r>
          </a:p>
        </p:txBody>
      </p:sp>
      <p:sp>
        <p:nvSpPr>
          <p:cNvPr id="3" name="Content Placeholder 2">
            <a:extLst>
              <a:ext uri="{FF2B5EF4-FFF2-40B4-BE49-F238E27FC236}">
                <a16:creationId xmlns:a16="http://schemas.microsoft.com/office/drawing/2014/main" id="{792B67AA-3B3A-48F1-A3AE-279AE61B1406}"/>
              </a:ext>
            </a:extLst>
          </p:cNvPr>
          <p:cNvSpPr>
            <a:spLocks noGrp="1"/>
          </p:cNvSpPr>
          <p:nvPr>
            <p:ph idx="1"/>
          </p:nvPr>
        </p:nvSpPr>
        <p:spPr>
          <a:xfrm>
            <a:off x="4713512" y="642258"/>
            <a:ext cx="6847117" cy="2537672"/>
          </a:xfrm>
        </p:spPr>
        <p:txBody>
          <a:bodyPr>
            <a:noAutofit/>
          </a:bodyPr>
          <a:lstStyle/>
          <a:p>
            <a:pPr marL="0" indent="0">
              <a:lnSpc>
                <a:spcPct val="100000"/>
              </a:lnSpc>
              <a:buNone/>
            </a:pPr>
            <a:r>
              <a:rPr lang="en-US" sz="2800" b="1" dirty="0">
                <a:solidFill>
                  <a:schemeClr val="tx2">
                    <a:lumMod val="75000"/>
                    <a:lumOff val="25000"/>
                  </a:schemeClr>
                </a:solidFill>
              </a:rPr>
              <a:t>Environmental Protection Agency (EPA): </a:t>
            </a:r>
          </a:p>
          <a:p>
            <a:pPr marL="0" indent="0">
              <a:lnSpc>
                <a:spcPct val="100000"/>
              </a:lnSpc>
              <a:buNone/>
            </a:pPr>
            <a:r>
              <a:rPr lang="en-US" sz="2000" dirty="0"/>
              <a:t>“Environmental justice (EJ) is the </a:t>
            </a:r>
            <a:r>
              <a:rPr lang="en-US" sz="2000" b="1" dirty="0"/>
              <a:t>fair treatment </a:t>
            </a:r>
            <a:r>
              <a:rPr lang="en-US" sz="2000" dirty="0"/>
              <a:t>and </a:t>
            </a:r>
            <a:r>
              <a:rPr lang="en-US" sz="2000" b="1" dirty="0"/>
              <a:t>meaningful involvement </a:t>
            </a:r>
            <a:r>
              <a:rPr lang="en-US" sz="2000" dirty="0"/>
              <a:t>of all people regardless of race, color, national origin, or income with respect to the development, implementation, and enforcement of environmental laws, regulations, and policies… it will be achieved when everyone enjoys the </a:t>
            </a:r>
            <a:r>
              <a:rPr lang="en-US" sz="2000" b="1" dirty="0"/>
              <a:t>same degree of protection </a:t>
            </a:r>
            <a:r>
              <a:rPr lang="en-US" sz="2000" dirty="0"/>
              <a:t>from environmental and health hazards and equ</a:t>
            </a:r>
            <a:r>
              <a:rPr lang="en-US" sz="2000" b="1" dirty="0"/>
              <a:t>al access </a:t>
            </a:r>
            <a:r>
              <a:rPr lang="en-US" sz="2000" dirty="0"/>
              <a:t>to the decision-making process to have a </a:t>
            </a:r>
            <a:r>
              <a:rPr lang="en-US" sz="2000" b="1" dirty="0"/>
              <a:t>healthy environment </a:t>
            </a:r>
            <a:r>
              <a:rPr lang="en-US" sz="2000" dirty="0"/>
              <a:t>in which to live, learn, and work.” </a:t>
            </a:r>
          </a:p>
        </p:txBody>
      </p:sp>
      <p:pic>
        <p:nvPicPr>
          <p:cNvPr id="4" name="Picture 2" descr="ENV Logo">
            <a:extLst>
              <a:ext uri="{FF2B5EF4-FFF2-40B4-BE49-F238E27FC236}">
                <a16:creationId xmlns:a16="http://schemas.microsoft.com/office/drawing/2014/main" id="{E16F20A3-446D-4364-871D-39F1FD1B30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3512" y="4020064"/>
            <a:ext cx="6847117" cy="15406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D5EC01C-B438-4398-919E-A345C83ED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096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B75E-0A68-4F58-A9C0-ACC95F7B0099}"/>
              </a:ext>
            </a:extLst>
          </p:cNvPr>
          <p:cNvSpPr>
            <a:spLocks noGrp="1"/>
          </p:cNvSpPr>
          <p:nvPr>
            <p:ph type="title"/>
          </p:nvPr>
        </p:nvSpPr>
        <p:spPr/>
        <p:txBody>
          <a:bodyPr>
            <a:normAutofit fontScale="90000"/>
          </a:bodyPr>
          <a:lstStyle/>
          <a:p>
            <a:br>
              <a:rPr lang="en-US" sz="2200" cap="all" dirty="0"/>
            </a:br>
            <a:br>
              <a:rPr lang="en-US" sz="2200" cap="all" dirty="0"/>
            </a:br>
            <a:br>
              <a:rPr lang="en-US" sz="2200" cap="all" dirty="0"/>
            </a:br>
            <a:br>
              <a:rPr lang="en-US" sz="2200" cap="all" dirty="0"/>
            </a:br>
            <a:br>
              <a:rPr lang="en-US" sz="2200" cap="all" dirty="0"/>
            </a:br>
            <a:r>
              <a:rPr lang="en-US" sz="2200" cap="all" dirty="0"/>
              <a:t>GRIST 				LONG TIME COMING</a:t>
            </a:r>
            <a:br>
              <a:rPr lang="en-US" sz="2200" dirty="0"/>
            </a:br>
            <a:r>
              <a:rPr lang="en-US" sz="2200" b="1" dirty="0"/>
              <a:t>Coronavirus is not just a health crisis — it’s an environmental justice crisis</a:t>
            </a:r>
            <a:br>
              <a:rPr lang="en-US" sz="2200" b="1" dirty="0"/>
            </a:br>
            <a:r>
              <a:rPr lang="en-US" sz="2200" dirty="0"/>
              <a:t>By </a:t>
            </a:r>
            <a:r>
              <a:rPr lang="en-US" sz="2200" dirty="0">
                <a:hlinkClick r:id="rId2" tooltip="Posts by Yvette Cabrera"/>
              </a:rPr>
              <a:t>Yvette Cabrera</a:t>
            </a:r>
            <a:r>
              <a:rPr lang="en-US" sz="2200" dirty="0"/>
              <a:t> on Apr 24, 2020</a:t>
            </a:r>
            <a:br>
              <a:rPr lang="en-US" sz="2200" dirty="0"/>
            </a:br>
            <a:r>
              <a:rPr lang="en-US" sz="2200" dirty="0"/>
              <a:t> </a:t>
            </a:r>
            <a:endParaRPr lang="en-US" b="1"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A8535641-63EA-4A2D-B5AF-9E3CCD26C1BD}"/>
              </a:ext>
            </a:extLst>
          </p:cNvPr>
          <p:cNvSpPr>
            <a:spLocks noGrp="1"/>
          </p:cNvSpPr>
          <p:nvPr>
            <p:ph idx="1"/>
          </p:nvPr>
        </p:nvSpPr>
        <p:spPr>
          <a:xfrm>
            <a:off x="1192170" y="2056442"/>
            <a:ext cx="10058400" cy="3760891"/>
          </a:xfrm>
        </p:spPr>
        <p:txBody>
          <a:bodyPr/>
          <a:lstStyle/>
          <a:p>
            <a:pPr marL="0" indent="0">
              <a:buNone/>
            </a:pPr>
            <a:endParaRPr lang="en-US" dirty="0"/>
          </a:p>
          <a:p>
            <a:pPr marL="0" indent="0">
              <a:buNone/>
            </a:pPr>
            <a:r>
              <a:rPr lang="en-US" dirty="0"/>
              <a:t>                   Grist / © Santiago </a:t>
            </a:r>
            <a:r>
              <a:rPr lang="en-US" dirty="0" err="1"/>
              <a:t>Urquijo</a:t>
            </a:r>
            <a:r>
              <a:rPr lang="en-US" dirty="0"/>
              <a:t> / Getty Images</a:t>
            </a:r>
          </a:p>
          <a:p>
            <a:pPr marL="0" indent="0">
              <a:buNone/>
            </a:pPr>
            <a:endParaRPr lang="en-US" dirty="0"/>
          </a:p>
        </p:txBody>
      </p:sp>
      <p:pic>
        <p:nvPicPr>
          <p:cNvPr id="3073" name="Picture 1">
            <a:extLst>
              <a:ext uri="{FF2B5EF4-FFF2-40B4-BE49-F238E27FC236}">
                <a16:creationId xmlns:a16="http://schemas.microsoft.com/office/drawing/2014/main" id="{C368A436-83ED-4221-BE2D-EAB158D9F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58" y="2403915"/>
            <a:ext cx="5745507" cy="3231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4685CA-D5D8-4635-9C03-FB4191509EE0}"/>
              </a:ext>
            </a:extLst>
          </p:cNvPr>
          <p:cNvSpPr txBox="1"/>
          <p:nvPr/>
        </p:nvSpPr>
        <p:spPr>
          <a:xfrm>
            <a:off x="2524556" y="5767083"/>
            <a:ext cx="5065432" cy="369332"/>
          </a:xfrm>
          <a:prstGeom prst="rect">
            <a:avLst/>
          </a:prstGeom>
          <a:noFill/>
        </p:spPr>
        <p:txBody>
          <a:bodyPr wrap="square" rtlCol="0">
            <a:spAutoFit/>
          </a:bodyPr>
          <a:lstStyle/>
          <a:p>
            <a:r>
              <a:rPr lang="en-US" dirty="0"/>
              <a:t>Grist / © Santiago </a:t>
            </a:r>
            <a:r>
              <a:rPr lang="en-US" dirty="0" err="1"/>
              <a:t>Urquijo</a:t>
            </a:r>
            <a:r>
              <a:rPr lang="en-US" dirty="0"/>
              <a:t> / Getty Images</a:t>
            </a:r>
          </a:p>
        </p:txBody>
      </p:sp>
      <p:sp>
        <p:nvSpPr>
          <p:cNvPr id="6" name="TextBox 5">
            <a:extLst>
              <a:ext uri="{FF2B5EF4-FFF2-40B4-BE49-F238E27FC236}">
                <a16:creationId xmlns:a16="http://schemas.microsoft.com/office/drawing/2014/main" id="{B55B1092-4E59-458B-B1EB-F13BA5E13C54}"/>
              </a:ext>
            </a:extLst>
          </p:cNvPr>
          <p:cNvSpPr txBox="1"/>
          <p:nvPr/>
        </p:nvSpPr>
        <p:spPr>
          <a:xfrm>
            <a:off x="6221370" y="3579962"/>
            <a:ext cx="45719" cy="369332"/>
          </a:xfrm>
          <a:prstGeom prst="rect">
            <a:avLst/>
          </a:prstGeom>
          <a:noFill/>
        </p:spPr>
        <p:txBody>
          <a:bodyPr wrap="square" rtlCol="0">
            <a:spAutoFit/>
          </a:bodyPr>
          <a:lstStyle/>
          <a:p>
            <a:endParaRPr lang="en-US" dirty="0"/>
          </a:p>
        </p:txBody>
      </p:sp>
      <p:sp>
        <p:nvSpPr>
          <p:cNvPr id="4" name="Rectangle 3">
            <a:extLst>
              <a:ext uri="{FF2B5EF4-FFF2-40B4-BE49-F238E27FC236}">
                <a16:creationId xmlns:a16="http://schemas.microsoft.com/office/drawing/2014/main" id="{5E9D1A14-7802-4BEA-9F40-1427462B71EE}"/>
              </a:ext>
            </a:extLst>
          </p:cNvPr>
          <p:cNvSpPr/>
          <p:nvPr/>
        </p:nvSpPr>
        <p:spPr>
          <a:xfrm>
            <a:off x="7943850" y="2324784"/>
            <a:ext cx="3743325" cy="2554545"/>
          </a:xfrm>
          <a:prstGeom prst="rect">
            <a:avLst/>
          </a:prstGeom>
        </p:spPr>
        <p:txBody>
          <a:bodyPr wrap="square">
            <a:spAutoFit/>
          </a:bodyPr>
          <a:lstStyle/>
          <a:p>
            <a:r>
              <a:rPr lang="en-US" sz="4000" b="1" dirty="0">
                <a:solidFill>
                  <a:schemeClr val="tx2">
                    <a:lumMod val="75000"/>
                    <a:lumOff val="25000"/>
                  </a:schemeClr>
                </a:solidFill>
              </a:rPr>
              <a:t>Environmental </a:t>
            </a:r>
          </a:p>
          <a:p>
            <a:r>
              <a:rPr lang="en-US" sz="4000" b="1" dirty="0">
                <a:solidFill>
                  <a:schemeClr val="tx2">
                    <a:lumMod val="75000"/>
                    <a:lumOff val="25000"/>
                  </a:schemeClr>
                </a:solidFill>
              </a:rPr>
              <a:t>Justice and Health?</a:t>
            </a:r>
            <a:br>
              <a:rPr lang="en-US" sz="4000" b="1" dirty="0"/>
            </a:br>
            <a:endParaRPr lang="en-US" sz="4000" b="1" dirty="0"/>
          </a:p>
        </p:txBody>
      </p:sp>
    </p:spTree>
    <p:extLst>
      <p:ext uri="{BB962C8B-B14F-4D97-AF65-F5344CB8AC3E}">
        <p14:creationId xmlns:p14="http://schemas.microsoft.com/office/powerpoint/2010/main" val="241062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pairers of the Breach - వీడియోలు | Facebook">
            <a:extLst>
              <a:ext uri="{FF2B5EF4-FFF2-40B4-BE49-F238E27FC236}">
                <a16:creationId xmlns:a16="http://schemas.microsoft.com/office/drawing/2014/main" id="{33A59E3C-829D-4698-AE31-64D46DDC57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682" y="321734"/>
            <a:ext cx="5187803" cy="29051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pairers of the Breach - వీడియోలు | Facebook">
            <a:extLst>
              <a:ext uri="{FF2B5EF4-FFF2-40B4-BE49-F238E27FC236}">
                <a16:creationId xmlns:a16="http://schemas.microsoft.com/office/drawing/2014/main" id="{E502E893-79CE-4990-B4CD-FC3B5789A3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797" y="3631096"/>
            <a:ext cx="4929571" cy="276056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20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ectangle 20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icture containing bird&#10;&#10;Description automatically generated">
            <a:extLst>
              <a:ext uri="{FF2B5EF4-FFF2-40B4-BE49-F238E27FC236}">
                <a16:creationId xmlns:a16="http://schemas.microsoft.com/office/drawing/2014/main" id="{558EBC77-CC55-4BDA-8C59-3A8733B77C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1321658"/>
            <a:ext cx="5426764" cy="40700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58CEC3-C117-47AF-86EE-79A78D3E9CFF}"/>
              </a:ext>
            </a:extLst>
          </p:cNvPr>
          <p:cNvSpPr/>
          <p:nvPr/>
        </p:nvSpPr>
        <p:spPr>
          <a:xfrm>
            <a:off x="6218582" y="5391731"/>
            <a:ext cx="6096000" cy="276999"/>
          </a:xfrm>
          <a:prstGeom prst="rect">
            <a:avLst/>
          </a:prstGeom>
        </p:spPr>
        <p:txBody>
          <a:bodyPr>
            <a:spAutoFit/>
          </a:bodyPr>
          <a:lstStyle/>
          <a:p>
            <a:r>
              <a:rPr lang="en-US" sz="1200" dirty="0">
                <a:hlinkClick r:id="rId5"/>
              </a:rPr>
              <a:t>https://www.facebook.com/watch/live/?v=574669383364301&amp;ref=watch_permalink</a:t>
            </a:r>
            <a:endParaRPr lang="en-US" sz="1200" dirty="0"/>
          </a:p>
        </p:txBody>
      </p:sp>
    </p:spTree>
    <p:extLst>
      <p:ext uri="{BB962C8B-B14F-4D97-AF65-F5344CB8AC3E}">
        <p14:creationId xmlns:p14="http://schemas.microsoft.com/office/powerpoint/2010/main" val="41601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1268-A76C-E84B-A621-ECF5148D4337}"/>
              </a:ext>
            </a:extLst>
          </p:cNvPr>
          <p:cNvSpPr>
            <a:spLocks noGrp="1"/>
          </p:cNvSpPr>
          <p:nvPr>
            <p:ph type="title"/>
          </p:nvPr>
        </p:nvSpPr>
        <p:spPr>
          <a:xfrm>
            <a:off x="8305803" y="4909660"/>
            <a:ext cx="4376056" cy="2452687"/>
          </a:xfrm>
        </p:spPr>
        <p:txBody>
          <a:bodyPr vert="horz" lIns="91440" tIns="45720" rIns="91440" bIns="45720" rtlCol="0" anchor="ctr">
            <a:normAutofit/>
          </a:bodyPr>
          <a:lstStyle/>
          <a:p>
            <a:r>
              <a:rPr lang="en-US" sz="2000" dirty="0">
                <a:latin typeface="+mn-lt"/>
              </a:rPr>
              <a:t>Authors:</a:t>
            </a:r>
            <a:br>
              <a:rPr lang="en-US" sz="2000" dirty="0">
                <a:latin typeface="+mn-lt"/>
              </a:rPr>
            </a:br>
            <a:r>
              <a:rPr lang="en-US" sz="2000" dirty="0">
                <a:latin typeface="+mn-lt"/>
              </a:rPr>
              <a:t>   Rachel Kerr, DNP, RN</a:t>
            </a:r>
            <a:br>
              <a:rPr lang="en-US" sz="2000" dirty="0">
                <a:latin typeface="+mn-lt"/>
              </a:rPr>
            </a:br>
            <a:r>
              <a:rPr lang="en-US" sz="2000" dirty="0">
                <a:latin typeface="+mn-lt"/>
              </a:rPr>
              <a:t>   Cara Cook, MS, RN, AHN-BC</a:t>
            </a:r>
            <a:br>
              <a:rPr lang="en-US" sz="2000" dirty="0">
                <a:latin typeface="+mn-lt"/>
              </a:rPr>
            </a:br>
            <a:r>
              <a:rPr lang="en-US" sz="2000" dirty="0">
                <a:latin typeface="+mn-lt"/>
              </a:rPr>
              <a:t>   Katie Huffling, MS, RN, CNM, FAAN</a:t>
            </a:r>
          </a:p>
        </p:txBody>
      </p:sp>
      <p:pic>
        <p:nvPicPr>
          <p:cNvPr id="6" name="Picture Placeholder 5" descr="A group of people standing in front of woods&#10;&#10;&#10;&#10;Description automatically generated">
            <a:extLst>
              <a:ext uri="{FF2B5EF4-FFF2-40B4-BE49-F238E27FC236}">
                <a16:creationId xmlns:a16="http://schemas.microsoft.com/office/drawing/2014/main" id="{F0B02468-8276-F04F-A3FD-6E8EECE211FB}"/>
              </a:ext>
            </a:extLst>
          </p:cNvPr>
          <p:cNvPicPr>
            <a:picLocks noGrp="1" noChangeAspect="1"/>
          </p:cNvPicPr>
          <p:nvPr>
            <p:ph type="pic" idx="1"/>
          </p:nvPr>
        </p:nvPicPr>
        <p:blipFill rotWithShape="1">
          <a:blip r:embed="rId2"/>
          <a:srcRect t="34429" b="1980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9E9C677A-1F7D-854A-965F-76AFE896A120}"/>
              </a:ext>
            </a:extLst>
          </p:cNvPr>
          <p:cNvSpPr>
            <a:spLocks noGrp="1"/>
          </p:cNvSpPr>
          <p:nvPr>
            <p:ph type="body" sz="half" idx="2"/>
          </p:nvPr>
        </p:nvSpPr>
        <p:spPr>
          <a:xfrm>
            <a:off x="504699" y="3958222"/>
            <a:ext cx="7485413" cy="2452687"/>
          </a:xfrm>
        </p:spPr>
        <p:txBody>
          <a:bodyPr vert="horz" lIns="91440" tIns="45720" rIns="91440" bIns="45720" rtlCol="0" anchor="ctr">
            <a:noAutofit/>
          </a:bodyPr>
          <a:lstStyle/>
          <a:p>
            <a:r>
              <a:rPr lang="en-US" sz="2400" b="1" dirty="0">
                <a:solidFill>
                  <a:schemeClr val="accent6">
                    <a:lumMod val="75000"/>
                  </a:schemeClr>
                </a:solidFill>
              </a:rPr>
              <a:t>Introduction - The ANHE Environmental Health Nurse Fellowship program as a valuable model for:</a:t>
            </a:r>
          </a:p>
          <a:p>
            <a:pPr marL="285750" indent="-228600">
              <a:buFont typeface="Arial" panose="020B0604020202020204" pitchFamily="34" charset="0"/>
              <a:buChar char="•"/>
            </a:pPr>
            <a:r>
              <a:rPr lang="en-US" sz="2200" dirty="0"/>
              <a:t>Relationship-building between nurses and communities</a:t>
            </a:r>
          </a:p>
          <a:p>
            <a:pPr marL="285750" indent="-228600">
              <a:buFont typeface="Arial" panose="020B0604020202020204" pitchFamily="34" charset="0"/>
              <a:buChar char="•"/>
            </a:pPr>
            <a:r>
              <a:rPr lang="en-US" sz="2200" dirty="0"/>
              <a:t>Training nurses in climate change, environmental health (EH)/environmental justice (EJ), and community engagement</a:t>
            </a:r>
          </a:p>
          <a:p>
            <a:pPr marL="285750" indent="-228600">
              <a:buFont typeface="Arial" panose="020B0604020202020204" pitchFamily="34" charset="0"/>
              <a:buChar char="•"/>
            </a:pPr>
            <a:r>
              <a:rPr lang="en-US" sz="2200" dirty="0"/>
              <a:t>Enhanced community resilience and health equity through nurse-community partnerships</a:t>
            </a:r>
          </a:p>
        </p:txBody>
      </p:sp>
      <p:pic>
        <p:nvPicPr>
          <p:cNvPr id="5" name="Picture 4" descr="A close up of a logo&#10;&#10;Description automatically generated">
            <a:extLst>
              <a:ext uri="{FF2B5EF4-FFF2-40B4-BE49-F238E27FC236}">
                <a16:creationId xmlns:a16="http://schemas.microsoft.com/office/drawing/2014/main" id="{80D8168C-316D-104C-BAF7-8F9641814ED6}"/>
              </a:ext>
            </a:extLst>
          </p:cNvPr>
          <p:cNvPicPr>
            <a:picLocks noChangeAspect="1"/>
          </p:cNvPicPr>
          <p:nvPr/>
        </p:nvPicPr>
        <p:blipFill>
          <a:blip r:embed="rId3"/>
          <a:stretch>
            <a:fillRect/>
          </a:stretch>
        </p:blipFill>
        <p:spPr>
          <a:xfrm>
            <a:off x="7685312" y="3958222"/>
            <a:ext cx="4254950" cy="1346980"/>
          </a:xfrm>
          <a:prstGeom prst="rect">
            <a:avLst/>
          </a:prstGeom>
        </p:spPr>
      </p:pic>
    </p:spTree>
    <p:extLst>
      <p:ext uri="{BB962C8B-B14F-4D97-AF65-F5344CB8AC3E}">
        <p14:creationId xmlns:p14="http://schemas.microsoft.com/office/powerpoint/2010/main" val="383455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Picture Placeholder 5">
            <a:extLst>
              <a:ext uri="{FF2B5EF4-FFF2-40B4-BE49-F238E27FC236}">
                <a16:creationId xmlns:a16="http://schemas.microsoft.com/office/drawing/2014/main" id="{4A758DEF-5B0C-CB46-B659-921E45569B03}"/>
              </a:ext>
            </a:extLst>
          </p:cNvPr>
          <p:cNvPicPr>
            <a:picLocks noGrp="1" noChangeAspect="1"/>
          </p:cNvPicPr>
          <p:nvPr>
            <p:ph type="pic" idx="1"/>
          </p:nvPr>
        </p:nvPicPr>
        <p:blipFill rotWithShape="1">
          <a:blip r:embed="rId4">
            <a:alphaModFix/>
          </a:blip>
          <a:srcRect l="19461" r="18537"/>
          <a:stretch/>
        </p:blipFill>
        <p:spPr>
          <a:xfrm>
            <a:off x="7168745" y="1202634"/>
            <a:ext cx="4744653" cy="5088835"/>
          </a:xfrm>
          <a:prstGeom prst="rect">
            <a:avLst/>
          </a:prstGeom>
        </p:spPr>
      </p:pic>
      <p:sp>
        <p:nvSpPr>
          <p:cNvPr id="2" name="Title 1">
            <a:extLst>
              <a:ext uri="{FF2B5EF4-FFF2-40B4-BE49-F238E27FC236}">
                <a16:creationId xmlns:a16="http://schemas.microsoft.com/office/drawing/2014/main" id="{2B2F2021-5089-DA43-AC19-49AEF33B413C}"/>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b="1" dirty="0">
                <a:solidFill>
                  <a:schemeClr val="accent6">
                    <a:lumMod val="75000"/>
                  </a:schemeClr>
                </a:solidFill>
              </a:rPr>
              <a:t>Background/Need</a:t>
            </a:r>
          </a:p>
        </p:txBody>
      </p:sp>
      <p:sp>
        <p:nvSpPr>
          <p:cNvPr id="4" name="Text Placeholder 3">
            <a:extLst>
              <a:ext uri="{FF2B5EF4-FFF2-40B4-BE49-F238E27FC236}">
                <a16:creationId xmlns:a16="http://schemas.microsoft.com/office/drawing/2014/main" id="{3195485B-DA9B-5C4D-A65C-DFCA2C33DC36}"/>
              </a:ext>
            </a:extLst>
          </p:cNvPr>
          <p:cNvSpPr>
            <a:spLocks noGrp="1"/>
          </p:cNvSpPr>
          <p:nvPr>
            <p:ph type="body" sz="half" idx="2"/>
          </p:nvPr>
        </p:nvSpPr>
        <p:spPr>
          <a:xfrm>
            <a:off x="804997" y="2272143"/>
            <a:ext cx="5874099" cy="3788830"/>
          </a:xfrm>
        </p:spPr>
        <p:txBody>
          <a:bodyPr vert="horz" lIns="91440" tIns="45720" rIns="91440" bIns="45720" rtlCol="0" anchor="ctr">
            <a:normAutofit fontScale="62500" lnSpcReduction="20000"/>
          </a:bodyPr>
          <a:lstStyle/>
          <a:p>
            <a:pPr marL="57150"/>
            <a:r>
              <a:rPr lang="en-US" sz="4000" dirty="0">
                <a:solidFill>
                  <a:srgbClr val="000000"/>
                </a:solidFill>
              </a:rPr>
              <a:t>Climate-related disasters and pollution increasingly affect vulnerable communities</a:t>
            </a:r>
          </a:p>
          <a:p>
            <a:pPr marL="742950" lvl="1" indent="-228600">
              <a:buFont typeface="Arial" panose="020B0604020202020204" pitchFamily="34" charset="0"/>
              <a:buChar char="•"/>
            </a:pPr>
            <a:r>
              <a:rPr lang="en-US" sz="3800" dirty="0">
                <a:solidFill>
                  <a:srgbClr val="000000"/>
                </a:solidFill>
              </a:rPr>
              <a:t>Need for nationwide network of nurses prepared to help address EH/EJ/climate issues in communities as they arise</a:t>
            </a:r>
          </a:p>
          <a:p>
            <a:pPr marL="742950" lvl="1" indent="-228600">
              <a:buFont typeface="Arial" panose="020B0604020202020204" pitchFamily="34" charset="0"/>
              <a:buChar char="•"/>
            </a:pPr>
            <a:r>
              <a:rPr lang="en-US" sz="3800" dirty="0">
                <a:solidFill>
                  <a:srgbClr val="000000"/>
                </a:solidFill>
              </a:rPr>
              <a:t>Need for nurses to serve as resources and advocates:</a:t>
            </a:r>
          </a:p>
          <a:p>
            <a:pPr marL="1200150" lvl="2" indent="-228600">
              <a:buFont typeface="Arial" panose="020B0604020202020204" pitchFamily="34" charset="0"/>
              <a:buChar char="•"/>
            </a:pPr>
            <a:r>
              <a:rPr lang="en-US" sz="3800" dirty="0">
                <a:solidFill>
                  <a:srgbClr val="000000"/>
                </a:solidFill>
              </a:rPr>
              <a:t>Around climate change and EH</a:t>
            </a:r>
          </a:p>
          <a:p>
            <a:pPr marL="1200150" lvl="2" indent="-228600">
              <a:buFont typeface="Arial" panose="020B0604020202020204" pitchFamily="34" charset="0"/>
              <a:buChar char="•"/>
            </a:pPr>
            <a:r>
              <a:rPr lang="en-US" sz="3800" dirty="0">
                <a:solidFill>
                  <a:srgbClr val="000000"/>
                </a:solidFill>
              </a:rPr>
              <a:t>In partnership with communities</a:t>
            </a:r>
          </a:p>
          <a:p>
            <a:pPr marL="1200150" lvl="2" indent="-228600">
              <a:buFont typeface="Arial" panose="020B0604020202020204" pitchFamily="34" charset="0"/>
              <a:buChar char="•"/>
            </a:pPr>
            <a:r>
              <a:rPr lang="en-US" sz="3800" dirty="0">
                <a:solidFill>
                  <a:srgbClr val="000000"/>
                </a:solidFill>
              </a:rPr>
              <a:t>Communicating with media and decision-makers</a:t>
            </a:r>
          </a:p>
        </p:txBody>
      </p:sp>
    </p:spTree>
    <p:extLst>
      <p:ext uri="{BB962C8B-B14F-4D97-AF65-F5344CB8AC3E}">
        <p14:creationId xmlns:p14="http://schemas.microsoft.com/office/powerpoint/2010/main" val="173196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46C4E63-5F8D-44B8-9860-1D7841E3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1004"/>
            <a:ext cx="12188952" cy="6860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AC8825-E527-4545-88DF-6C75E0E60DCC}"/>
              </a:ext>
            </a:extLst>
          </p:cNvPr>
          <p:cNvSpPr>
            <a:spLocks noGrp="1"/>
          </p:cNvSpPr>
          <p:nvPr>
            <p:ph type="title"/>
          </p:nvPr>
        </p:nvSpPr>
        <p:spPr>
          <a:xfrm>
            <a:off x="245745" y="159652"/>
            <a:ext cx="4062643" cy="1043409"/>
          </a:xfrm>
        </p:spPr>
        <p:txBody>
          <a:bodyPr vert="horz" lIns="91440" tIns="45720" rIns="91440" bIns="45720" rtlCol="0" anchor="ctr">
            <a:noAutofit/>
          </a:bodyPr>
          <a:lstStyle/>
          <a:p>
            <a:r>
              <a:rPr lang="en-US" sz="3600" kern="1200">
                <a:solidFill>
                  <a:schemeClr val="tx1"/>
                </a:solidFill>
                <a:latin typeface="+mj-lt"/>
                <a:ea typeface="+mj-ea"/>
                <a:cs typeface="+mj-cs"/>
              </a:rPr>
              <a:t>Fellowship Details and Structure</a:t>
            </a:r>
            <a:endParaRPr lang="en-US" sz="3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D4BA0326-3694-9543-B4F1-2ABD09A2144C}"/>
              </a:ext>
            </a:extLst>
          </p:cNvPr>
          <p:cNvSpPr>
            <a:spLocks noGrp="1"/>
          </p:cNvSpPr>
          <p:nvPr>
            <p:ph sz="half" idx="1"/>
          </p:nvPr>
        </p:nvSpPr>
        <p:spPr>
          <a:xfrm>
            <a:off x="143854" y="1274009"/>
            <a:ext cx="4732945" cy="3492091"/>
          </a:xfrm>
        </p:spPr>
        <p:txBody>
          <a:bodyPr vert="horz" lIns="91440" tIns="45720" rIns="91440" bIns="45720" rtlCol="0" anchor="t">
            <a:noAutofit/>
          </a:bodyPr>
          <a:lstStyle/>
          <a:p>
            <a:r>
              <a:rPr lang="en-US" sz="2200"/>
              <a:t>30 nurse fellows, 10 nurse mentors</a:t>
            </a:r>
          </a:p>
          <a:p>
            <a:r>
              <a:rPr lang="en-US" sz="2200"/>
              <a:t>Monthly webinars around EH/EJ topics, 2 in-person meetings</a:t>
            </a:r>
          </a:p>
          <a:p>
            <a:r>
              <a:rPr lang="en-US" sz="2200"/>
              <a:t>Community forum via Slack</a:t>
            </a:r>
          </a:p>
          <a:p>
            <a:r>
              <a:rPr lang="en-US" sz="2200"/>
              <a:t>Partner with community-based organizations to address a community-identified EH/EJ need</a:t>
            </a:r>
          </a:p>
          <a:p>
            <a:r>
              <a:rPr lang="en-US" sz="2200"/>
              <a:t>Support community-driven solutions</a:t>
            </a:r>
          </a:p>
          <a:p>
            <a:r>
              <a:rPr lang="en-US" sz="2200"/>
              <a:t>Educate health professionals about their fellowship work</a:t>
            </a:r>
            <a:endParaRPr lang="en-US" sz="2200" dirty="0"/>
          </a:p>
        </p:txBody>
      </p:sp>
      <p:pic>
        <p:nvPicPr>
          <p:cNvPr id="14" name="Content Placeholder 13">
            <a:extLst>
              <a:ext uri="{FF2B5EF4-FFF2-40B4-BE49-F238E27FC236}">
                <a16:creationId xmlns:a16="http://schemas.microsoft.com/office/drawing/2014/main" id="{4F24F976-62EE-9042-B9EB-B2EAE4FAA2FA}"/>
              </a:ext>
            </a:extLst>
          </p:cNvPr>
          <p:cNvPicPr>
            <a:picLocks noGrp="1" noChangeAspect="1"/>
          </p:cNvPicPr>
          <p:nvPr>
            <p:ph sz="half" idx="2"/>
          </p:nvPr>
        </p:nvPicPr>
        <p:blipFill>
          <a:blip r:embed="rId2"/>
          <a:stretch>
            <a:fillRect/>
          </a:stretch>
        </p:blipFill>
        <p:spPr>
          <a:xfrm>
            <a:off x="5660429" y="1502980"/>
            <a:ext cx="6531571" cy="3763484"/>
          </a:xfrm>
          <a:prstGeom prst="rect">
            <a:avLst/>
          </a:prstGeom>
        </p:spPr>
      </p:pic>
      <p:sp>
        <p:nvSpPr>
          <p:cNvPr id="5" name="TextBox 4">
            <a:extLst>
              <a:ext uri="{FF2B5EF4-FFF2-40B4-BE49-F238E27FC236}">
                <a16:creationId xmlns:a16="http://schemas.microsoft.com/office/drawing/2014/main" id="{77029FE0-E4A1-BB47-8CDC-25745DD1DA8F}"/>
              </a:ext>
            </a:extLst>
          </p:cNvPr>
          <p:cNvSpPr txBox="1"/>
          <p:nvPr/>
        </p:nvSpPr>
        <p:spPr>
          <a:xfrm>
            <a:off x="6379029" y="6041571"/>
            <a:ext cx="5246914" cy="400110"/>
          </a:xfrm>
          <a:prstGeom prst="rect">
            <a:avLst/>
          </a:prstGeom>
          <a:noFill/>
        </p:spPr>
        <p:txBody>
          <a:bodyPr wrap="square" rtlCol="0">
            <a:spAutoFit/>
          </a:bodyPr>
          <a:lstStyle/>
          <a:p>
            <a:r>
              <a:rPr lang="en-US" sz="2000" b="1">
                <a:solidFill>
                  <a:schemeClr val="bg1">
                    <a:lumMod val="85000"/>
                    <a:lumOff val="15000"/>
                  </a:schemeClr>
                </a:solidFill>
              </a:rPr>
              <a:t>Learn more: </a:t>
            </a:r>
            <a:r>
              <a:rPr lang="en-US" sz="2000">
                <a:hlinkClick r:id="rId3"/>
              </a:rPr>
              <a:t>https://envirn.org/anhe-fellowship/</a:t>
            </a:r>
            <a:endParaRPr lang="en-US" sz="2000" b="1" dirty="0">
              <a:solidFill>
                <a:schemeClr val="bg1">
                  <a:lumMod val="85000"/>
                  <a:lumOff val="15000"/>
                </a:schemeClr>
              </a:solidFill>
            </a:endParaRPr>
          </a:p>
        </p:txBody>
      </p:sp>
      <p:sp>
        <p:nvSpPr>
          <p:cNvPr id="4" name="Rectangle 3">
            <a:extLst>
              <a:ext uri="{FF2B5EF4-FFF2-40B4-BE49-F238E27FC236}">
                <a16:creationId xmlns:a16="http://schemas.microsoft.com/office/drawing/2014/main" id="{2148DF4D-FEEC-4137-A3D4-CC7538ADCFF0}"/>
              </a:ext>
            </a:extLst>
          </p:cNvPr>
          <p:cNvSpPr/>
          <p:nvPr/>
        </p:nvSpPr>
        <p:spPr>
          <a:xfrm>
            <a:off x="3567582" y="6040111"/>
            <a:ext cx="2483372" cy="369332"/>
          </a:xfrm>
          <a:prstGeom prst="rect">
            <a:avLst/>
          </a:prstGeom>
        </p:spPr>
        <p:txBody>
          <a:bodyPr wrap="none">
            <a:spAutoFit/>
          </a:bodyPr>
          <a:lstStyle/>
          <a:p>
            <a:r>
              <a:rPr lang="en-US">
                <a:hlinkClick r:id="rId4"/>
              </a:rPr>
              <a:t>https://kresge.org/CCHE</a:t>
            </a:r>
            <a:endParaRPr lang="en-US" dirty="0"/>
          </a:p>
        </p:txBody>
      </p:sp>
    </p:spTree>
    <p:extLst>
      <p:ext uri="{BB962C8B-B14F-4D97-AF65-F5344CB8AC3E}">
        <p14:creationId xmlns:p14="http://schemas.microsoft.com/office/powerpoint/2010/main" val="14900833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6" name="Picture Placeholder 5">
            <a:extLst>
              <a:ext uri="{FF2B5EF4-FFF2-40B4-BE49-F238E27FC236}">
                <a16:creationId xmlns:a16="http://schemas.microsoft.com/office/drawing/2014/main" id="{2EF04D83-01A5-1A47-A0ED-99591E010BDA}"/>
              </a:ext>
            </a:extLst>
          </p:cNvPr>
          <p:cNvPicPr>
            <a:picLocks noGrp="1" noChangeAspect="1"/>
          </p:cNvPicPr>
          <p:nvPr>
            <p:ph type="pic" idx="1"/>
          </p:nvPr>
        </p:nvPicPr>
        <p:blipFill rotWithShape="1">
          <a:blip r:embed="rId4">
            <a:alphaModFix/>
          </a:blip>
          <a:srcRect l="20608" r="17390"/>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12086221-DCA5-574F-A4A9-FE0631FB88F6}"/>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b="1" dirty="0">
                <a:solidFill>
                  <a:schemeClr val="accent6">
                    <a:lumMod val="75000"/>
                  </a:schemeClr>
                </a:solidFill>
              </a:rPr>
              <a:t>Fellowship Projects</a:t>
            </a:r>
          </a:p>
        </p:txBody>
      </p:sp>
      <p:sp>
        <p:nvSpPr>
          <p:cNvPr id="4" name="Text Placeholder 3">
            <a:extLst>
              <a:ext uri="{FF2B5EF4-FFF2-40B4-BE49-F238E27FC236}">
                <a16:creationId xmlns:a16="http://schemas.microsoft.com/office/drawing/2014/main" id="{EF0B2544-2007-C349-A26A-883C35C7FA82}"/>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marL="285750" indent="-228600">
              <a:buFont typeface="Arial" panose="020B0604020202020204" pitchFamily="34" charset="0"/>
              <a:buChar char="•"/>
            </a:pPr>
            <a:r>
              <a:rPr lang="en-US" sz="1900" b="1" dirty="0">
                <a:solidFill>
                  <a:srgbClr val="000000"/>
                </a:solidFill>
              </a:rPr>
              <a:t>Baton Rouge, LA </a:t>
            </a:r>
            <a:r>
              <a:rPr lang="en-US" sz="1900" dirty="0">
                <a:solidFill>
                  <a:srgbClr val="000000"/>
                </a:solidFill>
              </a:rPr>
              <a:t>– Nurse fellow organized emergency preparedness training for older adults to enhance resilience to climate disasters</a:t>
            </a:r>
          </a:p>
          <a:p>
            <a:pPr marL="285750" indent="-228600">
              <a:buFont typeface="Arial" panose="020B0604020202020204" pitchFamily="34" charset="0"/>
              <a:buChar char="•"/>
            </a:pPr>
            <a:r>
              <a:rPr lang="en-US" sz="1900" b="1" dirty="0">
                <a:solidFill>
                  <a:srgbClr val="000000"/>
                </a:solidFill>
              </a:rPr>
              <a:t>Chico, CA </a:t>
            </a:r>
            <a:r>
              <a:rPr lang="en-US" sz="1900" dirty="0">
                <a:solidFill>
                  <a:srgbClr val="000000"/>
                </a:solidFill>
              </a:rPr>
              <a:t>– In a community impacted by the Camp Fire, nurse fellow implemented program to assess/address access to clean drinking water and mental health resources</a:t>
            </a:r>
          </a:p>
          <a:p>
            <a:pPr marL="285750" indent="-228600">
              <a:buFont typeface="Arial" panose="020B0604020202020204" pitchFamily="34" charset="0"/>
              <a:buChar char="•"/>
            </a:pPr>
            <a:r>
              <a:rPr lang="en-US" sz="1900" b="1" dirty="0">
                <a:solidFill>
                  <a:srgbClr val="000000"/>
                </a:solidFill>
              </a:rPr>
              <a:t>San Juan, PR </a:t>
            </a:r>
            <a:r>
              <a:rPr lang="en-US" sz="1900" dirty="0">
                <a:solidFill>
                  <a:srgbClr val="000000"/>
                </a:solidFill>
              </a:rPr>
              <a:t>– In a community impacted by Hurricane Maria, nurse fellow working with local schools to improve response to poor air quality and other EH concerns</a:t>
            </a:r>
          </a:p>
        </p:txBody>
      </p:sp>
    </p:spTree>
    <p:extLst>
      <p:ext uri="{BB962C8B-B14F-4D97-AF65-F5344CB8AC3E}">
        <p14:creationId xmlns:p14="http://schemas.microsoft.com/office/powerpoint/2010/main" val="1300293602"/>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223C24"/>
      </a:dk2>
      <a:lt2>
        <a:srgbClr val="E8E2E2"/>
      </a:lt2>
      <a:accent1>
        <a:srgbClr val="30B1B1"/>
      </a:accent1>
      <a:accent2>
        <a:srgbClr val="25B77A"/>
      </a:accent2>
      <a:accent3>
        <a:srgbClr val="32B848"/>
      </a:accent3>
      <a:accent4>
        <a:srgbClr val="4AB826"/>
      </a:accent4>
      <a:accent5>
        <a:srgbClr val="83AD2F"/>
      </a:accent5>
      <a:accent6>
        <a:srgbClr val="ADA224"/>
      </a:accent6>
      <a:hlink>
        <a:srgbClr val="5E8D2F"/>
      </a:hlink>
      <a:folHlink>
        <a:srgbClr val="828282"/>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1043</Words>
  <Application>Microsoft Macintosh PowerPoint</Application>
  <PresentationFormat>Widescreen</PresentationFormat>
  <Paragraphs>88</Paragraphs>
  <Slides>18</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AGaramondPro-Bold</vt:lpstr>
      <vt:lpstr>Arial</vt:lpstr>
      <vt:lpstr>Bookman Old Style</vt:lpstr>
      <vt:lpstr>Calibri</vt:lpstr>
      <vt:lpstr>Calibri Light</vt:lpstr>
      <vt:lpstr>Franklin Gothic Book</vt:lpstr>
      <vt:lpstr>Helvetica</vt:lpstr>
      <vt:lpstr>inherit</vt:lpstr>
      <vt:lpstr>ITCFranklinGothicStd-Book</vt:lpstr>
      <vt:lpstr>Libre Franklin</vt:lpstr>
      <vt:lpstr>Oswald</vt:lpstr>
      <vt:lpstr>RetrospectVTI</vt:lpstr>
      <vt:lpstr>Office Theme</vt:lpstr>
      <vt:lpstr>        Adrienne Wald, EdD, MBA, RN, MCHES, CNE Associate Professor of Nursing, Mercy College, New York  Co-chair, Alliance of Nurses for  Healthy Environments (AHNE) Global Climate Change Committee                                        WELCOME</vt:lpstr>
      <vt:lpstr>Objectives</vt:lpstr>
      <vt:lpstr>Defining Environmental Justice</vt:lpstr>
      <vt:lpstr>     GRIST     LONG TIME COMING Coronavirus is not just a health crisis — it’s an environmental justice crisis By Yvette Cabrera on Apr 24, 2020  </vt:lpstr>
      <vt:lpstr>PowerPoint Presentation</vt:lpstr>
      <vt:lpstr>Authors:    Rachel Kerr, DNP, RN    Cara Cook, MS, RN, AHN-BC    Katie Huffling, MS, RN, CNM, FAAN</vt:lpstr>
      <vt:lpstr>Background/Need</vt:lpstr>
      <vt:lpstr>Fellowship Details and Structure</vt:lpstr>
      <vt:lpstr>Fellowship Projects</vt:lpstr>
      <vt:lpstr>Future Directions</vt:lpstr>
      <vt:lpstr>  WHY the Health Professions? Why Students? </vt:lpstr>
      <vt:lpstr>Summary Message: Be an EJ Advocate &amp; Activist</vt:lpstr>
      <vt:lpstr>Op ed by ANHE Fellow Aaron Salinas highlights why the U.S. Environmental Protection Agency must ensure strong environmental protections to protect communities most vulnerable, such as the Rio Grande Valley, to COVID-19 and the climate crisis via The Monitor.</vt:lpstr>
      <vt:lpstr>PowerPoint Presentation</vt:lpstr>
      <vt:lpstr>PowerPoint Presentation</vt:lpstr>
      <vt:lpstr>PowerPoint Presentation</vt:lpstr>
      <vt:lpstr>PowerPoint Presentation</vt:lpstr>
      <vt:lpstr>Environmental &amp; Climate Justice Organizations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Adrienne Wald, EdD, MBA, RN, MCHES, CNE Associate Professor of Nursing, Mercy College, New York  Co-chair, Alliance of Nurses for  Healthy Environments (AHNE) Global Climate Change Committee                                        WELCOME</dc:title>
  <dc:creator>Wald, Adrienne</dc:creator>
  <cp:lastModifiedBy>Wendy M Cook</cp:lastModifiedBy>
  <cp:revision>9</cp:revision>
  <cp:lastPrinted>2020-05-17T23:28:30Z</cp:lastPrinted>
  <dcterms:created xsi:type="dcterms:W3CDTF">2020-05-17T23:12:41Z</dcterms:created>
  <dcterms:modified xsi:type="dcterms:W3CDTF">2020-05-28T21:18:09Z</dcterms:modified>
</cp:coreProperties>
</file>