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74" r:id="rId3"/>
    <p:sldId id="266" r:id="rId4"/>
    <p:sldId id="259" r:id="rId5"/>
    <p:sldId id="276" r:id="rId6"/>
    <p:sldId id="272" r:id="rId7"/>
    <p:sldId id="275" r:id="rId8"/>
    <p:sldId id="26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EEBEAB-D1E9-4078-A5BD-CC8F4E156F9C}">
          <p14:sldIdLst>
            <p14:sldId id="277"/>
            <p14:sldId id="274"/>
            <p14:sldId id="266"/>
            <p14:sldId id="259"/>
            <p14:sldId id="276"/>
            <p14:sldId id="272"/>
            <p14:sldId id="275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706056-F363-4D60-A7D1-D91CBEE45E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3468" tIns="46734" rIns="93468" bIns="46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78603F-D7C7-41FA-B081-1CC33E4C39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5" y="0"/>
            <a:ext cx="3077740" cy="471054"/>
          </a:xfrm>
          <a:prstGeom prst="rect">
            <a:avLst/>
          </a:prstGeom>
        </p:spPr>
        <p:txBody>
          <a:bodyPr vert="horz" lIns="93468" tIns="46734" rIns="93468" bIns="46734" rtlCol="0"/>
          <a:lstStyle>
            <a:lvl1pPr algn="r">
              <a:defRPr sz="1200"/>
            </a:lvl1pPr>
          </a:lstStyle>
          <a:p>
            <a:fld id="{D0CC6E00-CDB2-44CD-8A1B-C4A19035C1D8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37612-00DB-4215-9371-CB5262F43D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5"/>
            <a:ext cx="3077740" cy="471053"/>
          </a:xfrm>
          <a:prstGeom prst="rect">
            <a:avLst/>
          </a:prstGeom>
        </p:spPr>
        <p:txBody>
          <a:bodyPr vert="horz" lIns="93468" tIns="46734" rIns="93468" bIns="46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6316D-DD0B-4F0C-934F-FE52293453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5" y="8917425"/>
            <a:ext cx="3077740" cy="471053"/>
          </a:xfrm>
          <a:prstGeom prst="rect">
            <a:avLst/>
          </a:prstGeom>
        </p:spPr>
        <p:txBody>
          <a:bodyPr vert="horz" lIns="93468" tIns="46734" rIns="93468" bIns="46734" rtlCol="0" anchor="b"/>
          <a:lstStyle>
            <a:lvl1pPr algn="r">
              <a:defRPr sz="1200"/>
            </a:lvl1pPr>
          </a:lstStyle>
          <a:p>
            <a:fld id="{0B82365B-F1B5-4E1E-8827-9641E3539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3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3468" tIns="46734" rIns="93468" bIns="46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40" cy="471054"/>
          </a:xfrm>
          <a:prstGeom prst="rect">
            <a:avLst/>
          </a:prstGeom>
        </p:spPr>
        <p:txBody>
          <a:bodyPr vert="horz" lIns="93468" tIns="46734" rIns="93468" bIns="46734" rtlCol="0"/>
          <a:lstStyle>
            <a:lvl1pPr algn="r">
              <a:defRPr sz="1200"/>
            </a:lvl1pPr>
          </a:lstStyle>
          <a:p>
            <a:fld id="{F3E709A1-344E-455C-A817-FCB151A7AE34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74750"/>
            <a:ext cx="5629275" cy="3167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8" tIns="46734" rIns="93468" bIns="467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3468" tIns="46734" rIns="93468" bIns="46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5"/>
            <a:ext cx="3077740" cy="471053"/>
          </a:xfrm>
          <a:prstGeom prst="rect">
            <a:avLst/>
          </a:prstGeom>
        </p:spPr>
        <p:txBody>
          <a:bodyPr vert="horz" lIns="93468" tIns="46734" rIns="93468" bIns="46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5"/>
            <a:ext cx="3077740" cy="471053"/>
          </a:xfrm>
          <a:prstGeom prst="rect">
            <a:avLst/>
          </a:prstGeom>
        </p:spPr>
        <p:txBody>
          <a:bodyPr vert="horz" lIns="93468" tIns="46734" rIns="93468" bIns="46734" rtlCol="0" anchor="b"/>
          <a:lstStyle>
            <a:lvl1pPr algn="r">
              <a:defRPr sz="1200"/>
            </a:lvl1pPr>
          </a:lstStyle>
          <a:p>
            <a:fld id="{98CB8945-8AEC-479E-8DEA-4500A7FF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5BAED-9438-490F-BCCD-193B35BD2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330" y="104771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86FC4-77DD-40C0-938C-4347448FB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4C5C-5388-4AB8-8C68-DF8CC690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11B-74B0-42EF-A891-963843445407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25AC6-BAC2-4170-BE01-D1F32139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E0828-BD78-4570-9133-E720D13B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F32276-E482-485C-A896-61846437BB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86119" y="409069"/>
            <a:ext cx="1030313" cy="1426588"/>
          </a:xfrm>
          <a:prstGeom prst="rect">
            <a:avLst/>
          </a:prstGeom>
        </p:spPr>
      </p:pic>
      <p:pic>
        <p:nvPicPr>
          <p:cNvPr id="9" name="Picture 8" descr="Description: IBW Logo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94" y="397828"/>
            <a:ext cx="1223645" cy="1449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42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BA70-2F90-4936-823D-76225230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AB779-438B-4F3B-BC42-0C5B40C62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2B5B2-F501-45EC-B0DE-248DADAE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23A-FEED-4144-A739-93715E489E7A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1AD72-A8FA-4FF1-B2C4-A2D9F67B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95F29-5749-4F0F-A80D-543C426E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9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17C67-80FE-4637-A222-B32F2DB2A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71CE4-D0CB-4606-9D21-E1CB3A471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083BA-EE66-413B-AD94-65415589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40B0-E29D-4FDA-A4AF-66C401D214F8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B0889-654E-4767-AC22-B10A900E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B531E-F8A5-40A6-A318-6FBCD0EF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8A9B-CF42-4322-AE51-0C23B112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86DB-CAE3-451E-98CB-E6688C4BD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E5C02-CEA9-4783-9E31-1B32559A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F516-26C9-477F-B0CC-EE9065392CCE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B4234-ADAC-4D36-94D3-DAF407D1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F8526-0A6F-4C4A-B03D-98A21C6E7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D0D5-0388-4165-B8B1-E28EEEA8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CF9D5-7E9B-40E8-BFD3-F520CFF2B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FB09-9EB9-4ACA-BEDC-FCA2F3C6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DF40-5D05-47DB-9267-47DB08408050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FA6C8-F3B4-4874-9EEA-C5680E18A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B654A-A770-4B38-9E3C-9B2A5181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4B6C-1116-49E8-8F6A-FC21F266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E46F6-1933-4BF4-9784-0E79D14AC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E4C45-E1DF-4789-A529-4FEA6AD8F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77609-4BCD-4ADC-9EAE-92720F9C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0E1C-C2A2-45B8-942E-C62D3329941E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804C3-15F9-443B-B388-253B3D97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F35F2-C85A-44B0-A32B-CA338231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0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A091-AE8E-4115-B57D-FBB63DE6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5B8AD-2438-41BB-A0B0-D8DCB1C8C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3FF83-834B-4721-92FF-9BE01AE33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70542-3850-43D5-9D70-C7A8DACF4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35E31E-06F7-4C6A-961A-6EB28225E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6C7FD4-CBDE-4EAF-B618-F0A37BD9C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125A-8A93-4861-8E5F-2CFADFCB5309}" type="datetime1">
              <a:rPr lang="en-US" smtClean="0"/>
              <a:t>5/28/20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B933CD-C906-4F9A-B2AB-035326D9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46697-2568-429C-9B13-16DFC487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9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1734-08B9-4255-A90B-857E6615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8B856-861E-49D9-970B-FC6E2DFE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B60A-E015-4BB3-BA99-B0A7B53EADE8}" type="datetime1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D89EB-B384-4B53-A1C1-678E9D91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B40BE-6DDC-4047-AC85-9673D8C2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5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B17F1-023F-438C-9FF2-3F40C767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4337-76FC-44CB-ADB8-655521C12D28}" type="datetime1">
              <a:rPr lang="en-US" smtClean="0"/>
              <a:t>5/28/20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D9C285-C664-41DE-B8B1-F85FFEFA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D70AC-A990-48A3-BE48-5D9FDA6A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32C1-81AA-4248-8916-D3A4523D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AF2EF-1AAB-4F11-9DBB-1B3BFB381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66EE1-43CC-478F-AF04-1DE7C94A2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37AA7-EF52-473B-A89B-B832459F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5CBB-7AEA-4D30-870D-C7BB7FF313B5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3E9AE-F2C8-4D93-840B-1A1C9201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E5AA3-7AE2-4A78-B077-B9BB1ECD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5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559DF-7481-4572-9CDA-271A8711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351B4-DABD-4F9D-9C1E-861053306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75213-DEF7-49BB-8F4C-961B347AD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EB62C-6B7D-4541-BB14-CE24993D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9CBB-5751-479A-AAA6-2042CC85806B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AF61F-159B-4E68-84E0-67386639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8ADE1-993B-4508-A309-D1BCE38E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F6C7A-9378-4F68-935F-3D0357B8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EC16-537B-44FF-BD61-BF7DEEBA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2F6BA-F4FE-4618-9E9D-664474016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0510-C0C6-44E4-BEA2-65170EB97232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C2481-0EA7-413F-A1E5-8D018E095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A28D0-45DC-4599-8EC2-9D71094AE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526E-C328-4135-88F4-AF9D1F94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3466238-F476-4873-8D03-DDCFCA08E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300481"/>
            <a:ext cx="7701279" cy="4428306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3800" b="1" dirty="0">
                <a:cs typeface="Times New Roman" panose="02020603050405020304" pitchFamily="18" charset="0"/>
              </a:rPr>
              <a:t>Building Mental Health for Vulnerable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800" b="1" dirty="0">
                <a:cs typeface="Times New Roman" panose="02020603050405020304" pitchFamily="18" charset="0"/>
              </a:rPr>
              <a:t> Populations in a Time of Crisis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sz="3200" b="1" dirty="0"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000" b="1" dirty="0">
                <a:cs typeface="Times New Roman" panose="02020603050405020304" pitchFamily="18" charset="0"/>
              </a:rPr>
              <a:t>COVID-19, Climate Change, and Equity</a:t>
            </a:r>
            <a:br>
              <a:rPr lang="en-US" b="1" dirty="0">
                <a:cs typeface="Times New Roman" panose="02020603050405020304" pitchFamily="18" charset="0"/>
              </a:rPr>
            </a:br>
            <a:br>
              <a:rPr lang="en-US" b="1" dirty="0">
                <a:cs typeface="Times New Roman" panose="02020603050405020304" pitchFamily="18" charset="0"/>
              </a:rPr>
            </a:br>
            <a:r>
              <a:rPr lang="en-US" b="1" dirty="0">
                <a:cs typeface="Times New Roman" panose="02020603050405020304" pitchFamily="18" charset="0"/>
              </a:rPr>
              <a:t>The Medical Society Consortium of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b="1" dirty="0">
                <a:cs typeface="Times New Roman" panose="02020603050405020304" pitchFamily="18" charset="0"/>
              </a:rPr>
              <a:t>Climate &amp; Health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b="1" dirty="0">
                <a:cs typeface="Times New Roman" panose="02020603050405020304" pitchFamily="18" charset="0"/>
              </a:rPr>
              <a:t>May 18, 2020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000" b="1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b="1" dirty="0"/>
              <a:t>Annelle Primm, MD, MPH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b="1" dirty="0"/>
              <a:t>All Healers Mental Health Alliance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b="1" dirty="0">
                <a:cs typeface="Times New Roman" panose="02020603050405020304" pitchFamily="18" charset="0"/>
              </a:rPr>
              <a:t>(AHMHA)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36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63D3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C1F97-DD94-4046-9A00-F8F46777F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999" y="2857501"/>
            <a:ext cx="94297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8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6162" y="365125"/>
            <a:ext cx="8804491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All Healers Mental Health Alliance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6162" y="2149812"/>
            <a:ext cx="8495146" cy="3793787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A national multidisciplinary group of physicians, mental health professionals, health advocates, faith leaders, and first responders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Facilitates culturally appropriate, long-term responses to the mental health needs of marginalized communities in the aftermath of disaster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C1F97-DD94-4046-9A00-F8F46777F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981" y="566289"/>
            <a:ext cx="944492" cy="12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5456" y="365125"/>
            <a:ext cx="8442036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We Do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6945" y="1926077"/>
            <a:ext cx="8520547" cy="4292161"/>
          </a:xfrm>
        </p:spPr>
        <p:txBody>
          <a:bodyPr>
            <a:normAutofit/>
          </a:bodyPr>
          <a:lstStyle/>
          <a:p>
            <a:r>
              <a:rPr lang="en-US" dirty="0"/>
              <a:t>Twice monthly teleconference forums for information exchange, resource-sharing and technical assistance for community leaders post-disaster</a:t>
            </a:r>
          </a:p>
          <a:p>
            <a:r>
              <a:rPr lang="en-US" dirty="0"/>
              <a:t>Mobilize collaborations for local healing, resilience, and support services for disaster affected communities, caregivers and first responders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C1F97-DD94-4046-9A00-F8F46777F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981" y="566289"/>
            <a:ext cx="944492" cy="12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0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9256" y="259079"/>
            <a:ext cx="8860671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Disasters of Focus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8300" y="2000250"/>
            <a:ext cx="8133773" cy="40488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Hurricane Katrina, New Orleans and Gulf Coast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Superstorm Sandy, New York City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Hurricane Irma and Maria, U.S. Virgin Islands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Hurricane Harvey, Houston and Port Arthur, TX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Hurricane Florence, North Carolina and South Carolina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Hurricane Michael, Florida Panhandle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COVID-19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C1F97-DD94-4046-9A00-F8F46777F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981" y="566289"/>
            <a:ext cx="944492" cy="12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7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9256" y="259079"/>
            <a:ext cx="8860671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Maximizing Mental Health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Post-Disaster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3330" y="2159000"/>
            <a:ext cx="8486597" cy="38901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Calm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Safety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Self and collective efficacy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Connectedness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Hope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200" i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i="1" dirty="0" err="1"/>
              <a:t>Hobfoll</a:t>
            </a:r>
            <a:r>
              <a:rPr lang="en-US" sz="1200" i="1" dirty="0"/>
              <a:t> S. E, Watson P, Bell C. C, Bryant R. A, </a:t>
            </a:r>
            <a:r>
              <a:rPr lang="en-US" sz="1200" i="1" dirty="0" err="1"/>
              <a:t>Brymer</a:t>
            </a:r>
            <a:r>
              <a:rPr lang="en-US" sz="1200" i="1" dirty="0"/>
              <a:t> M. J, Friedman M. J, et al. Five essential elements of immediate and mid-term mass trauma intervention: Empirical evidence. Psychiatry. 2007;70:283–315.</a:t>
            </a:r>
            <a:r>
              <a:rPr lang="en-US" sz="1900" dirty="0"/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C1F97-DD94-4046-9A00-F8F46777F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981" y="566289"/>
            <a:ext cx="944492" cy="12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4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172" y="-4957269"/>
            <a:ext cx="9875520" cy="1356360"/>
          </a:xfrm>
        </p:spPr>
        <p:txBody>
          <a:bodyPr/>
          <a:lstStyle/>
          <a:p>
            <a:r>
              <a:rPr lang="en-US" dirty="0"/>
              <a:t>Hurricane Florence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833" y="595422"/>
            <a:ext cx="11366203" cy="6337005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353" y="595422"/>
            <a:ext cx="5665509" cy="5456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E0F4EB-A3A7-4E14-B2A4-6A8CCE6236D7}"/>
              </a:ext>
            </a:extLst>
          </p:cNvPr>
          <p:cNvSpPr txBox="1"/>
          <p:nvPr/>
        </p:nvSpPr>
        <p:spPr>
          <a:xfrm>
            <a:off x="7958666" y="5698067"/>
            <a:ext cx="3765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Courtesy of Toni Johnson, MD</a:t>
            </a:r>
          </a:p>
          <a:p>
            <a:r>
              <a:rPr lang="en-US" sz="1000" dirty="0"/>
              <a:t>Former Vice Chair of Psychiatry</a:t>
            </a:r>
          </a:p>
          <a:p>
            <a:r>
              <a:rPr lang="en-US" sz="1000" dirty="0"/>
              <a:t>Eastern Carolina University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373374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284176"/>
            <a:ext cx="10868891" cy="4038600"/>
          </a:xfrm>
        </p:spPr>
        <p:txBody>
          <a:bodyPr/>
          <a:lstStyle/>
          <a:p>
            <a:pPr marL="45720" indent="0">
              <a:buNone/>
            </a:pPr>
            <a:r>
              <a:rPr lang="en-US" sz="3200" dirty="0"/>
              <a:t>Early interventions, such as PFA, can help provide a positive recovery environment for disaster survivors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9" y="1745672"/>
            <a:ext cx="3274868" cy="4530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341" y="1287780"/>
            <a:ext cx="2438530" cy="3169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971" y="2628900"/>
            <a:ext cx="2890405" cy="357447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28BA83-C604-46A3-85CB-04376A73E90C}"/>
              </a:ext>
            </a:extLst>
          </p:cNvPr>
          <p:cNvSpPr/>
          <p:nvPr/>
        </p:nvSpPr>
        <p:spPr>
          <a:xfrm>
            <a:off x="8763000" y="5495487"/>
            <a:ext cx="2997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Courtesy of Toni Johnson, MD</a:t>
            </a:r>
          </a:p>
          <a:p>
            <a:r>
              <a:rPr lang="en-US" sz="1000" dirty="0"/>
              <a:t>Former Vice Chair of Psychiatry</a:t>
            </a:r>
          </a:p>
          <a:p>
            <a:r>
              <a:rPr lang="en-US" sz="1000" dirty="0"/>
              <a:t>Eastern Carolina University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143243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90" y="284176"/>
            <a:ext cx="11232573" cy="150876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90" y="2011679"/>
            <a:ext cx="11346873" cy="4628111"/>
          </a:xfrm>
        </p:spPr>
        <p:txBody>
          <a:bodyPr>
            <a:normAutofit/>
          </a:bodyPr>
          <a:lstStyle/>
          <a:p>
            <a:r>
              <a:rPr lang="en-US" sz="2400" dirty="0"/>
              <a:t>Given the increase in disasters including those related to climate change, clinicians cannot afford </a:t>
            </a:r>
            <a:r>
              <a:rPr lang="en-US" sz="2400" u="sng" dirty="0"/>
              <a:t>not</a:t>
            </a:r>
            <a:r>
              <a:rPr lang="en-US" sz="2400" dirty="0"/>
              <a:t> to have adequate training in this area. </a:t>
            </a:r>
          </a:p>
          <a:p>
            <a:endParaRPr lang="en-US" sz="2400" dirty="0"/>
          </a:p>
          <a:p>
            <a:r>
              <a:rPr lang="en-US" sz="2400" dirty="0"/>
              <a:t>Serving can create an excellent opportunity to connect with the local communities long after the disaster has ended.</a:t>
            </a:r>
          </a:p>
          <a:p>
            <a:endParaRPr lang="en-US" sz="2400" dirty="0"/>
          </a:p>
          <a:p>
            <a:r>
              <a:rPr lang="en-US" sz="2400" dirty="0"/>
              <a:t>Partnering with other agencies and disciplines is the recipe for success.</a:t>
            </a:r>
          </a:p>
          <a:p>
            <a:endParaRPr lang="en-US" sz="2400" dirty="0"/>
          </a:p>
          <a:p>
            <a:r>
              <a:rPr lang="en-US" sz="2400" dirty="0"/>
              <a:t>Never underestimate the power of compassion in action. </a:t>
            </a:r>
          </a:p>
          <a:p>
            <a:pPr marL="0" indent="0">
              <a:buNone/>
            </a:pPr>
            <a:r>
              <a:rPr lang="en-US" dirty="0"/>
              <a:t>				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285412-6E13-4B2D-A95B-87BC74C2C9C9}"/>
              </a:ext>
            </a:extLst>
          </p:cNvPr>
          <p:cNvSpPr txBox="1"/>
          <p:nvPr/>
        </p:nvSpPr>
        <p:spPr>
          <a:xfrm>
            <a:off x="7958666" y="5698067"/>
            <a:ext cx="37655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Courtesy of Toni Johnson, MD</a:t>
            </a:r>
          </a:p>
          <a:p>
            <a:r>
              <a:rPr lang="en-US" sz="1000" dirty="0"/>
              <a:t>Former Vice Chair of Psychiatry</a:t>
            </a:r>
          </a:p>
          <a:p>
            <a:r>
              <a:rPr lang="en-US" sz="1000" dirty="0"/>
              <a:t>Eastern Carolina University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307007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388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All Healers Mental Health Alliance</vt:lpstr>
      <vt:lpstr>What We Do</vt:lpstr>
      <vt:lpstr>Disasters of Focus</vt:lpstr>
      <vt:lpstr>Maximizing Mental Health  Post-Disaster</vt:lpstr>
      <vt:lpstr>Hurricane Florence </vt:lpstr>
      <vt:lpstr>PowerPoint Presentation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Black-Led Collaborative Healing Services:   From Katrina to Freddie Gray &amp; Beyond  ABFE 2019 Conference Session, Track D-8 Detroit, Michigan  Annelle Primm, MD, MPH Convener, All Healers Mental Health Alliance</dc:title>
  <dc:creator>Annelle Primm</dc:creator>
  <cp:lastModifiedBy>Wendy M Cook</cp:lastModifiedBy>
  <cp:revision>7</cp:revision>
  <cp:lastPrinted>2020-05-11T00:03:45Z</cp:lastPrinted>
  <dcterms:created xsi:type="dcterms:W3CDTF">2020-05-10T23:30:42Z</dcterms:created>
  <dcterms:modified xsi:type="dcterms:W3CDTF">2020-05-28T21:22:25Z</dcterms:modified>
</cp:coreProperties>
</file>