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57" r:id="rId3"/>
    <p:sldId id="277" r:id="rId4"/>
    <p:sldId id="283" r:id="rId5"/>
    <p:sldId id="278" r:id="rId6"/>
    <p:sldId id="28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70"/>
  </p:normalViewPr>
  <p:slideViewPr>
    <p:cSldViewPr snapToGrid="0" snapToObjects="1">
      <p:cViewPr varScale="1">
        <p:scale>
          <a:sx n="60" d="100"/>
          <a:sy n="60" d="100"/>
        </p:scale>
        <p:origin x="818" y="2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beth Montoro" userId="f04f81d03ea4a69a" providerId="LiveId" clId="{42F7BB6E-EA80-4324-AFC9-AE8F487338B0}"/>
    <pc:docChg chg="custSel modSld">
      <pc:chgData name="Marybeth Montoro" userId="f04f81d03ea4a69a" providerId="LiveId" clId="{42F7BB6E-EA80-4324-AFC9-AE8F487338B0}" dt="2018-04-05T13:28:02.533" v="5" actId="20577"/>
      <pc:docMkLst>
        <pc:docMk/>
      </pc:docMkLst>
      <pc:sldChg chg="modSp">
        <pc:chgData name="Marybeth Montoro" userId="f04f81d03ea4a69a" providerId="LiveId" clId="{42F7BB6E-EA80-4324-AFC9-AE8F487338B0}" dt="2018-04-05T13:28:02.533" v="5" actId="20577"/>
        <pc:sldMkLst>
          <pc:docMk/>
          <pc:sldMk cId="3949446344" sldId="280"/>
        </pc:sldMkLst>
        <pc:spChg chg="mod">
          <ac:chgData name="Marybeth Montoro" userId="f04f81d03ea4a69a" providerId="LiveId" clId="{42F7BB6E-EA80-4324-AFC9-AE8F487338B0}" dt="2018-04-05T13:28:02.533" v="5" actId="20577"/>
          <ac:spMkLst>
            <pc:docMk/>
            <pc:sldMk cId="3949446344" sldId="280"/>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1FD47-2AFF-AD46-AC6A-15CF4E5193EB}"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F17BA-F12D-9845-8985-BDEFD9640E8F}" type="slidenum">
              <a:rPr lang="en-US" smtClean="0"/>
              <a:t>‹#›</a:t>
            </a:fld>
            <a:endParaRPr lang="en-US"/>
          </a:p>
        </p:txBody>
      </p:sp>
    </p:spTree>
    <p:extLst>
      <p:ext uri="{BB962C8B-B14F-4D97-AF65-F5344CB8AC3E}">
        <p14:creationId xmlns:p14="http://schemas.microsoft.com/office/powerpoint/2010/main" val="110894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9296400" cy="1325563"/>
          </a:xfrm>
          <a:prstGeom prst="rect">
            <a:avLst/>
          </a:prstGeom>
        </p:spPr>
        <p:txBody>
          <a:bodyPr lIns="182880" tIns="182880" rIns="182880" bIns="182880" anchor="ctr">
            <a:normAutofit/>
          </a:bodyPr>
          <a:lstStyle>
            <a:lvl1pPr>
              <a:defRPr sz="5400" b="1">
                <a:solidFill>
                  <a:schemeClr val="tx1"/>
                </a:solidFill>
              </a:defRPr>
            </a:lvl1pPr>
          </a:lstStyle>
          <a:p>
            <a:r>
              <a:rPr lang="en-US"/>
              <a:t>Click to edit Master title style</a:t>
            </a:r>
            <a:endParaRPr lang="en-US" dirty="0"/>
          </a:p>
        </p:txBody>
      </p:sp>
      <p:sp>
        <p:nvSpPr>
          <p:cNvPr id="10" name="Text Placeholder 3"/>
          <p:cNvSpPr>
            <a:spLocks noGrp="1"/>
          </p:cNvSpPr>
          <p:nvPr>
            <p:ph type="body" sz="quarter" idx="10" hasCustomPrompt="1"/>
          </p:nvPr>
        </p:nvSpPr>
        <p:spPr>
          <a:xfrm>
            <a:off x="609600" y="3733800"/>
            <a:ext cx="6513513" cy="457200"/>
          </a:xfrm>
          <a:prstGeom prst="rect">
            <a:avLst/>
          </a:prstGeom>
        </p:spPr>
        <p:txBody>
          <a:bodyPr anchor="ctr"/>
          <a:lstStyle>
            <a:lvl1pPr marL="0" indent="0">
              <a:buFont typeface="Arial" charset="0"/>
              <a:buNone/>
              <a:defRPr baseline="0"/>
            </a:lvl1pPr>
          </a:lstStyle>
          <a:p>
            <a:pPr lvl="0"/>
            <a:r>
              <a:rPr lang="en-US" dirty="0"/>
              <a:t>Faculty name:</a:t>
            </a:r>
          </a:p>
        </p:txBody>
      </p:sp>
      <p:sp>
        <p:nvSpPr>
          <p:cNvPr id="14" name="Text Placeholder 3"/>
          <p:cNvSpPr>
            <a:spLocks noGrp="1"/>
          </p:cNvSpPr>
          <p:nvPr>
            <p:ph type="body" sz="quarter" idx="12" hasCustomPrompt="1"/>
          </p:nvPr>
        </p:nvSpPr>
        <p:spPr>
          <a:xfrm>
            <a:off x="609602" y="4191000"/>
            <a:ext cx="6513513" cy="457200"/>
          </a:xfrm>
          <a:prstGeom prst="rect">
            <a:avLst/>
          </a:prstGeom>
        </p:spPr>
        <p:txBody>
          <a:bodyPr anchor="ctr"/>
          <a:lstStyle>
            <a:lvl1pPr marL="0" indent="0">
              <a:buFont typeface="Arial" charset="0"/>
              <a:buNone/>
              <a:defRPr baseline="0"/>
            </a:lvl1pPr>
          </a:lstStyle>
          <a:p>
            <a:pPr lvl="0"/>
            <a:r>
              <a:rPr lang="en-US" dirty="0"/>
              <a:t>Lecture or Module #:</a:t>
            </a:r>
          </a:p>
        </p:txBody>
      </p:sp>
      <p:sp>
        <p:nvSpPr>
          <p:cNvPr id="15" name="Text Placeholder 3"/>
          <p:cNvSpPr>
            <a:spLocks noGrp="1"/>
          </p:cNvSpPr>
          <p:nvPr>
            <p:ph type="body" sz="quarter" idx="13" hasCustomPrompt="1"/>
          </p:nvPr>
        </p:nvSpPr>
        <p:spPr>
          <a:xfrm>
            <a:off x="609599" y="4648200"/>
            <a:ext cx="6513513" cy="457200"/>
          </a:xfrm>
          <a:prstGeom prst="rect">
            <a:avLst/>
          </a:prstGeom>
        </p:spPr>
        <p:txBody>
          <a:bodyPr anchor="ctr"/>
          <a:lstStyle>
            <a:lvl1pPr marL="0" indent="0">
              <a:buFont typeface="Arial" charset="0"/>
              <a:buNone/>
              <a:defRPr/>
            </a:lvl1pPr>
          </a:lstStyle>
          <a:p>
            <a:pPr lvl="0"/>
            <a:r>
              <a:rPr lang="en-US" dirty="0"/>
              <a:t>Department:	</a:t>
            </a:r>
          </a:p>
        </p:txBody>
      </p:sp>
    </p:spTree>
    <p:extLst>
      <p:ext uri="{BB962C8B-B14F-4D97-AF65-F5344CB8AC3E}">
        <p14:creationId xmlns:p14="http://schemas.microsoft.com/office/powerpoint/2010/main" val="364500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fill">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Insert Picture</a:t>
            </a:r>
          </a:p>
        </p:txBody>
      </p:sp>
    </p:spTree>
    <p:extLst>
      <p:ext uri="{BB962C8B-B14F-4D97-AF65-F5344CB8AC3E}">
        <p14:creationId xmlns:p14="http://schemas.microsoft.com/office/powerpoint/2010/main" val="95886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481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0" y="2438400"/>
            <a:ext cx="9563725" cy="1325563"/>
          </a:xfrm>
          <a:prstGeom prst="rect">
            <a:avLst/>
          </a:prstGeom>
        </p:spPr>
        <p:txBody>
          <a:bodyPr lIns="182880" tIns="182880" rIns="182880" bIns="182880" anchor="ctr">
            <a:normAutofit/>
          </a:bodyPr>
          <a:lstStyle>
            <a:lvl1pPr>
              <a:defRPr sz="5400" b="1">
                <a:solidFill>
                  <a:schemeClr val="tx1"/>
                </a:solidFill>
              </a:defRPr>
            </a:lvl1pPr>
          </a:lstStyle>
          <a:p>
            <a:r>
              <a:rPr lang="en-US"/>
              <a:t>Click to edit Master title style</a:t>
            </a:r>
          </a:p>
        </p:txBody>
      </p:sp>
    </p:spTree>
    <p:extLst>
      <p:ext uri="{BB962C8B-B14F-4D97-AF65-F5344CB8AC3E}">
        <p14:creationId xmlns:p14="http://schemas.microsoft.com/office/powerpoint/2010/main" val="2792107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92437" y="552892"/>
            <a:ext cx="10807126" cy="659220"/>
          </a:xfrm>
          <a:prstGeom prst="rect">
            <a:avLst/>
          </a:prstGeom>
        </p:spPr>
        <p:txBody>
          <a:bodyPr anchor="ctr">
            <a:normAutofit/>
          </a:bodyPr>
          <a:lstStyle>
            <a:lvl1pPr>
              <a:defRPr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57755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4" name="Content Placeholder 10"/>
          <p:cNvSpPr>
            <a:spLocks noGrp="1"/>
          </p:cNvSpPr>
          <p:nvPr>
            <p:ph sz="quarter" idx="10"/>
          </p:nvPr>
        </p:nvSpPr>
        <p:spPr>
          <a:xfrm>
            <a:off x="692437" y="1124261"/>
            <a:ext cx="10807126" cy="4811843"/>
          </a:xfrm>
          <a:prstGeom prst="rect">
            <a:avLst/>
          </a:prstGeom>
        </p:spPr>
        <p:txBody>
          <a:bodyPr lIns="182880" tIns="182880">
            <a:normAutofit/>
          </a:bodyPr>
          <a:lstStyle>
            <a:lvl1pPr marL="514350" marR="0" indent="-514350" algn="l" defTabSz="685800" rtl="0" eaLnBrk="1" fontAlgn="auto" latinLnBrk="0" hangingPunct="1">
              <a:lnSpc>
                <a:spcPct val="120000"/>
              </a:lnSpc>
              <a:spcBef>
                <a:spcPts val="750"/>
              </a:spcBef>
              <a:spcAft>
                <a:spcPts val="0"/>
              </a:spcAft>
              <a:buClrTx/>
              <a:buSzTx/>
              <a:buFont typeface="+mj-lt"/>
              <a:buAutoNum type="arabicPeriod"/>
              <a:tabLst/>
              <a:defRPr sz="3200"/>
            </a:lvl1pPr>
            <a:lvl2pPr marL="857250" indent="-514350">
              <a:lnSpc>
                <a:spcPct val="120000"/>
              </a:lnSpc>
              <a:buFont typeface="+mj-lt"/>
              <a:buAutoNum type="arabicPeriod"/>
              <a:defRPr sz="2800"/>
            </a:lvl2pPr>
            <a:lvl3pPr marL="1143000" indent="-457200">
              <a:lnSpc>
                <a:spcPct val="120000"/>
              </a:lnSpc>
              <a:buFont typeface="+mj-lt"/>
              <a:buAutoNum type="arabicPeriod"/>
              <a:defRPr sz="2000"/>
            </a:lvl3pPr>
            <a:lvl4pPr marL="1371600" indent="-342900">
              <a:lnSpc>
                <a:spcPct val="120000"/>
              </a:lnSpc>
              <a:buFont typeface="+mj-lt"/>
              <a:buAutoNum type="arabicPeriod"/>
              <a:defRPr sz="1800"/>
            </a:lvl4pPr>
            <a:lvl5pPr marL="1714500" indent="-342900">
              <a:lnSpc>
                <a:spcPct val="120000"/>
              </a:lnSpc>
              <a:buFont typeface="+mj-lt"/>
              <a:buAutoNum type="arabicPeriod"/>
              <a:defRPr sz="1800"/>
            </a:lvl5pPr>
          </a:lstStyle>
          <a:p>
            <a:pPr lvl="0"/>
            <a:r>
              <a:rPr lang="en-US"/>
              <a:t>Edit Master text styles</a:t>
            </a:r>
          </a:p>
          <a:p>
            <a:pPr lvl="1"/>
            <a:r>
              <a:rPr lang="en-US"/>
              <a:t>Second level</a:t>
            </a:r>
          </a:p>
          <a:p>
            <a:pPr lvl="2"/>
            <a:r>
              <a:rPr lang="en-US"/>
              <a:t>Third level</a:t>
            </a:r>
          </a:p>
        </p:txBody>
      </p:sp>
      <p:sp>
        <p:nvSpPr>
          <p:cNvPr id="5" name="Title 1">
            <a:extLst>
              <a:ext uri="{FF2B5EF4-FFF2-40B4-BE49-F238E27FC236}">
                <a16:creationId xmlns:a16="http://schemas.microsoft.com/office/drawing/2014/main" id="{3389D907-DC2E-A245-9546-6861ABEDFF28}"/>
              </a:ext>
            </a:extLst>
          </p:cNvPr>
          <p:cNvSpPr>
            <a:spLocks noGrp="1"/>
          </p:cNvSpPr>
          <p:nvPr>
            <p:ph type="title"/>
          </p:nvPr>
        </p:nvSpPr>
        <p:spPr>
          <a:xfrm>
            <a:off x="692437" y="552892"/>
            <a:ext cx="10807126" cy="659220"/>
          </a:xfrm>
          <a:prstGeom prst="rect">
            <a:avLst/>
          </a:prstGeom>
        </p:spPr>
        <p:txBody>
          <a:bodyPr anchor="ctr">
            <a:normAutofit/>
          </a:bodyPr>
          <a:lstStyle>
            <a:lvl1pPr>
              <a:defRPr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7910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10"/>
          <p:cNvSpPr>
            <a:spLocks noGrp="1"/>
          </p:cNvSpPr>
          <p:nvPr>
            <p:ph sz="quarter" idx="10"/>
          </p:nvPr>
        </p:nvSpPr>
        <p:spPr>
          <a:xfrm>
            <a:off x="692437" y="1124261"/>
            <a:ext cx="10807126" cy="4811843"/>
          </a:xfrm>
          <a:prstGeom prst="rect">
            <a:avLst/>
          </a:prstGeom>
        </p:spPr>
        <p:txBody>
          <a:bodyPr lIns="182880" tIns="182880">
            <a:normAutofit/>
          </a:bodyPr>
          <a:lstStyle>
            <a:lvl1pPr>
              <a:lnSpc>
                <a:spcPct val="120000"/>
              </a:lnSpc>
              <a:defRPr sz="3200"/>
            </a:lvl1pPr>
            <a:lvl2pPr>
              <a:lnSpc>
                <a:spcPct val="120000"/>
              </a:lnSpc>
              <a:defRPr sz="2800"/>
            </a:lvl2pPr>
            <a:lvl3pPr>
              <a:lnSpc>
                <a:spcPct val="120000"/>
              </a:lnSpc>
              <a:defRPr sz="2000"/>
            </a:lvl3pPr>
            <a:lvl4pPr>
              <a:lnSpc>
                <a:spcPct val="120000"/>
              </a:lnSpc>
              <a:defRPr sz="1800"/>
            </a:lvl4pPr>
            <a:lvl5pPr>
              <a:lnSpc>
                <a:spcPct val="12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5DF8206D-14CF-5149-86ED-E2ED0DB634A8}"/>
              </a:ext>
            </a:extLst>
          </p:cNvPr>
          <p:cNvSpPr>
            <a:spLocks noGrp="1"/>
          </p:cNvSpPr>
          <p:nvPr>
            <p:ph type="title"/>
          </p:nvPr>
        </p:nvSpPr>
        <p:spPr>
          <a:xfrm>
            <a:off x="692437" y="552892"/>
            <a:ext cx="10807126" cy="659220"/>
          </a:xfrm>
          <a:prstGeom prst="rect">
            <a:avLst/>
          </a:prstGeom>
        </p:spPr>
        <p:txBody>
          <a:bodyPr anchor="ctr">
            <a:normAutofit/>
          </a:bodyPr>
          <a:lstStyle>
            <a:lvl1pPr>
              <a:defRPr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8370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11" name="Content Placeholder 5"/>
          <p:cNvSpPr>
            <a:spLocks noGrp="1"/>
          </p:cNvSpPr>
          <p:nvPr>
            <p:ph sz="quarter" idx="13"/>
          </p:nvPr>
        </p:nvSpPr>
        <p:spPr>
          <a:xfrm>
            <a:off x="724916" y="1183828"/>
            <a:ext cx="5224071" cy="4752274"/>
          </a:xfrm>
          <a:prstGeom prst="rect">
            <a:avLst/>
          </a:prstGeom>
          <a:solidFill>
            <a:schemeClr val="bg1"/>
          </a:solidFill>
          <a:effectLst/>
        </p:spPr>
        <p:txBody>
          <a:bodyPr lIns="182880" tIns="182880">
            <a:normAutofit/>
          </a:bodyPr>
          <a:lstStyle>
            <a:lvl1pPr>
              <a:lnSpc>
                <a:spcPct val="120000"/>
              </a:lnSpc>
              <a:defRPr sz="2800"/>
            </a:lvl1pPr>
            <a:lvl2pPr>
              <a:lnSpc>
                <a:spcPct val="120000"/>
              </a:lnSpc>
              <a:defRPr sz="2000"/>
            </a:lvl2pPr>
            <a:lvl3pPr>
              <a:lnSpc>
                <a:spcPct val="120000"/>
              </a:lnSpc>
              <a:defRPr sz="1600"/>
            </a:lvl3pPr>
            <a:lvl4pPr>
              <a:lnSpc>
                <a:spcPct val="120000"/>
              </a:lnSpc>
              <a:defRPr sz="1400"/>
            </a:lvl4pPr>
            <a:lvl5pPr>
              <a:lnSpc>
                <a:spcPct val="12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4"/>
          </p:nvPr>
        </p:nvSpPr>
        <p:spPr>
          <a:xfrm>
            <a:off x="6248400" y="1183829"/>
            <a:ext cx="5217435" cy="4752273"/>
          </a:xfrm>
          <a:prstGeom prst="rect">
            <a:avLst/>
          </a:prstGeom>
          <a:solidFill>
            <a:schemeClr val="bg1"/>
          </a:solidFill>
          <a:effectLst/>
        </p:spPr>
        <p:txBody>
          <a:bodyPr lIns="182880" tIns="182880">
            <a:normAutofit/>
          </a:bodyPr>
          <a:lstStyle>
            <a:lvl1pPr>
              <a:lnSpc>
                <a:spcPct val="120000"/>
              </a:lnSpc>
              <a:defRPr sz="2800"/>
            </a:lvl1pPr>
            <a:lvl2pPr>
              <a:lnSpc>
                <a:spcPct val="120000"/>
              </a:lnSpc>
              <a:defRPr sz="2000"/>
            </a:lvl2pPr>
            <a:lvl3pPr>
              <a:lnSpc>
                <a:spcPct val="120000"/>
              </a:lnSpc>
              <a:defRPr sz="1600"/>
            </a:lvl3pPr>
            <a:lvl4pPr>
              <a:lnSpc>
                <a:spcPct val="120000"/>
              </a:lnSpc>
              <a:defRPr sz="1400"/>
            </a:lvl4pPr>
            <a:lvl5pPr>
              <a:lnSpc>
                <a:spcPct val="12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43667602-5CD7-E445-B4A2-F3A39CF2762B}"/>
              </a:ext>
            </a:extLst>
          </p:cNvPr>
          <p:cNvSpPr>
            <a:spLocks noGrp="1"/>
          </p:cNvSpPr>
          <p:nvPr>
            <p:ph type="title"/>
          </p:nvPr>
        </p:nvSpPr>
        <p:spPr>
          <a:xfrm>
            <a:off x="692437" y="552892"/>
            <a:ext cx="10807126" cy="659220"/>
          </a:xfrm>
          <a:prstGeom prst="rect">
            <a:avLst/>
          </a:prstGeom>
        </p:spPr>
        <p:txBody>
          <a:bodyPr anchor="ctr">
            <a:normAutofit/>
          </a:bodyPr>
          <a:lstStyle>
            <a:lvl1pPr>
              <a:defRPr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309877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e layout 1">
    <p:spTree>
      <p:nvGrpSpPr>
        <p:cNvPr id="1" name=""/>
        <p:cNvGrpSpPr/>
        <p:nvPr/>
      </p:nvGrpSpPr>
      <p:grpSpPr>
        <a:xfrm>
          <a:off x="0" y="0"/>
          <a:ext cx="0" cy="0"/>
          <a:chOff x="0" y="0"/>
          <a:chExt cx="0" cy="0"/>
        </a:xfrm>
      </p:grpSpPr>
      <p:sp>
        <p:nvSpPr>
          <p:cNvPr id="4" name="Content Placeholder 8"/>
          <p:cNvSpPr>
            <a:spLocks noGrp="1"/>
          </p:cNvSpPr>
          <p:nvPr>
            <p:ph sz="quarter" idx="13"/>
          </p:nvPr>
        </p:nvSpPr>
        <p:spPr>
          <a:xfrm>
            <a:off x="7135813" y="1212112"/>
            <a:ext cx="4300537" cy="4723991"/>
          </a:xfrm>
          <a:prstGeom prst="rect">
            <a:avLst/>
          </a:prstGeom>
        </p:spPr>
        <p:txBody>
          <a:bodyPr lIns="182880" tIns="18288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quarter" idx="14"/>
          </p:nvPr>
        </p:nvSpPr>
        <p:spPr>
          <a:xfrm>
            <a:off x="692150" y="4038600"/>
            <a:ext cx="6443663" cy="18975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692150" y="1212112"/>
            <a:ext cx="6443663" cy="28264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E173FDBB-D1D2-2F49-ACCB-B901D885CDA9}"/>
              </a:ext>
            </a:extLst>
          </p:cNvPr>
          <p:cNvSpPr>
            <a:spLocks noGrp="1"/>
          </p:cNvSpPr>
          <p:nvPr>
            <p:ph type="title"/>
          </p:nvPr>
        </p:nvSpPr>
        <p:spPr>
          <a:xfrm>
            <a:off x="692437" y="552892"/>
            <a:ext cx="10807126" cy="659220"/>
          </a:xfrm>
          <a:prstGeom prst="rect">
            <a:avLst/>
          </a:prstGeom>
        </p:spPr>
        <p:txBody>
          <a:bodyPr anchor="ctr">
            <a:normAutofit/>
          </a:bodyPr>
          <a:lstStyle>
            <a:lvl1pPr>
              <a:defRPr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520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e Layout 2">
    <p:spTree>
      <p:nvGrpSpPr>
        <p:cNvPr id="1" name=""/>
        <p:cNvGrpSpPr/>
        <p:nvPr/>
      </p:nvGrpSpPr>
      <p:grpSpPr>
        <a:xfrm>
          <a:off x="0" y="0"/>
          <a:ext cx="0" cy="0"/>
          <a:chOff x="0" y="0"/>
          <a:chExt cx="0" cy="0"/>
        </a:xfrm>
      </p:grpSpPr>
      <p:sp>
        <p:nvSpPr>
          <p:cNvPr id="7" name="Content Placeholder 10"/>
          <p:cNvSpPr>
            <a:spLocks noGrp="1"/>
          </p:cNvSpPr>
          <p:nvPr>
            <p:ph sz="quarter" idx="12"/>
          </p:nvPr>
        </p:nvSpPr>
        <p:spPr>
          <a:xfrm>
            <a:off x="692438" y="1124262"/>
            <a:ext cx="10744276" cy="2761938"/>
          </a:xfrm>
          <a:prstGeom prst="rect">
            <a:avLst/>
          </a:prstGeom>
        </p:spPr>
        <p:txBody>
          <a:bodyPr lIns="182880" tIns="182880">
            <a:normAutofit/>
          </a:bodyPr>
          <a:lstStyle>
            <a:lvl1pPr marL="0" indent="0">
              <a:lnSpc>
                <a:spcPct val="110000"/>
              </a:lnSpc>
              <a:buNone/>
              <a:defRPr sz="2400"/>
            </a:lvl1pPr>
            <a:lvl2pPr marL="342900" indent="0">
              <a:lnSpc>
                <a:spcPct val="110000"/>
              </a:lnSpc>
              <a:buNone/>
              <a:defRPr sz="2800"/>
            </a:lvl2pPr>
            <a:lvl3pPr marL="685800" indent="0">
              <a:lnSpc>
                <a:spcPct val="110000"/>
              </a:lnSpc>
              <a:buNone/>
              <a:defRPr sz="2000"/>
            </a:lvl3pPr>
            <a:lvl4pPr marL="1028700" indent="0">
              <a:lnSpc>
                <a:spcPct val="110000"/>
              </a:lnSpc>
              <a:buNone/>
              <a:defRPr sz="1800"/>
            </a:lvl4pPr>
            <a:lvl5pPr marL="1371600" indent="0">
              <a:lnSpc>
                <a:spcPct val="110000"/>
              </a:lnSpc>
              <a:buNone/>
              <a:defRPr sz="1800"/>
            </a:lvl5pPr>
          </a:lstStyle>
          <a:p>
            <a:pPr lvl="0"/>
            <a:r>
              <a:rPr lang="en-US"/>
              <a:t>Edit Master text styles</a:t>
            </a:r>
          </a:p>
        </p:txBody>
      </p:sp>
      <p:sp>
        <p:nvSpPr>
          <p:cNvPr id="6" name="Content Placeholder 2"/>
          <p:cNvSpPr>
            <a:spLocks noGrp="1"/>
          </p:cNvSpPr>
          <p:nvPr>
            <p:ph sz="quarter" idx="13"/>
          </p:nvPr>
        </p:nvSpPr>
        <p:spPr>
          <a:xfrm>
            <a:off x="692150" y="4038600"/>
            <a:ext cx="10744200" cy="1905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8AC4D046-39B3-C947-845F-4BE037DFC341}"/>
              </a:ext>
            </a:extLst>
          </p:cNvPr>
          <p:cNvSpPr>
            <a:spLocks noGrp="1"/>
          </p:cNvSpPr>
          <p:nvPr>
            <p:ph type="title"/>
          </p:nvPr>
        </p:nvSpPr>
        <p:spPr>
          <a:xfrm>
            <a:off x="692437" y="552892"/>
            <a:ext cx="10807126" cy="659220"/>
          </a:xfrm>
          <a:prstGeom prst="rect">
            <a:avLst/>
          </a:prstGeom>
        </p:spPr>
        <p:txBody>
          <a:bodyPr anchor="ctr">
            <a:normAutofit/>
          </a:bodyPr>
          <a:lstStyle>
            <a:lvl1pPr>
              <a:defRPr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1042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2437" y="515025"/>
            <a:ext cx="10807126" cy="609236"/>
          </a:xfrm>
          <a:prstGeom prst="rect">
            <a:avLst/>
          </a:prstGeom>
        </p:spPr>
        <p:txBody>
          <a:bodyPr anchor="ctr">
            <a:normAutofit/>
          </a:bodyPr>
          <a:lstStyle>
            <a:lvl1pPr>
              <a:defRPr b="1">
                <a:solidFill>
                  <a:schemeClr val="tx1"/>
                </a:solidFill>
              </a:defRPr>
            </a:lvl1pPr>
          </a:lstStyle>
          <a:p>
            <a:r>
              <a:rPr lang="en-US" dirty="0"/>
              <a:t>Summary</a:t>
            </a:r>
          </a:p>
        </p:txBody>
      </p:sp>
      <p:sp>
        <p:nvSpPr>
          <p:cNvPr id="4" name="Content Placeholder 10"/>
          <p:cNvSpPr>
            <a:spLocks noGrp="1"/>
          </p:cNvSpPr>
          <p:nvPr>
            <p:ph sz="quarter" idx="10"/>
          </p:nvPr>
        </p:nvSpPr>
        <p:spPr>
          <a:xfrm>
            <a:off x="692437" y="1124261"/>
            <a:ext cx="10807126" cy="4811843"/>
          </a:xfrm>
          <a:prstGeom prst="rect">
            <a:avLst/>
          </a:prstGeom>
        </p:spPr>
        <p:txBody>
          <a:bodyPr lIns="182880" tIns="182880">
            <a:normAutofit/>
          </a:bodyPr>
          <a:lstStyle>
            <a:lvl1pPr marL="514350" marR="0" indent="-514350" algn="l" defTabSz="685800" rtl="0" eaLnBrk="1" fontAlgn="auto" latinLnBrk="0" hangingPunct="1">
              <a:lnSpc>
                <a:spcPct val="120000"/>
              </a:lnSpc>
              <a:spcBef>
                <a:spcPts val="750"/>
              </a:spcBef>
              <a:spcAft>
                <a:spcPts val="0"/>
              </a:spcAft>
              <a:buClrTx/>
              <a:buSzTx/>
              <a:buFont typeface="+mj-lt"/>
              <a:buAutoNum type="arabicPeriod"/>
              <a:tabLst/>
              <a:defRPr sz="3200"/>
            </a:lvl1pPr>
            <a:lvl2pPr marL="857250" indent="-514350">
              <a:lnSpc>
                <a:spcPct val="120000"/>
              </a:lnSpc>
              <a:buFont typeface="+mj-lt"/>
              <a:buAutoNum type="arabicPeriod"/>
              <a:defRPr sz="2800"/>
            </a:lvl2pPr>
            <a:lvl3pPr marL="1143000" indent="-457200">
              <a:lnSpc>
                <a:spcPct val="120000"/>
              </a:lnSpc>
              <a:buFont typeface="+mj-lt"/>
              <a:buAutoNum type="arabicPeriod"/>
              <a:defRPr sz="2000"/>
            </a:lvl3pPr>
            <a:lvl4pPr marL="1371600" indent="-342900">
              <a:lnSpc>
                <a:spcPct val="120000"/>
              </a:lnSpc>
              <a:buFont typeface="+mj-lt"/>
              <a:buAutoNum type="arabicPeriod"/>
              <a:defRPr sz="1800"/>
            </a:lvl4pPr>
            <a:lvl5pPr marL="1714500" indent="-342900">
              <a:lnSpc>
                <a:spcPct val="120000"/>
              </a:lnSpc>
              <a:buFont typeface="+mj-lt"/>
              <a:buAutoNum type="arabicPeriod"/>
              <a:defRPr sz="18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1021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639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Helvetica Neue" charset="0"/>
          <a:cs typeface="Helvetica Neue"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champ.ms2ch.org/ptn/1/"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“Climate Changes Things”</a:t>
            </a:r>
          </a:p>
        </p:txBody>
      </p:sp>
      <p:sp>
        <p:nvSpPr>
          <p:cNvPr id="3" name="Subtitle 2"/>
          <p:cNvSpPr>
            <a:spLocks noGrp="1"/>
          </p:cNvSpPr>
          <p:nvPr>
            <p:ph type="subTitle" idx="1"/>
          </p:nvPr>
        </p:nvSpPr>
        <p:spPr/>
        <p:txBody>
          <a:bodyPr>
            <a:normAutofit lnSpcReduction="10000"/>
          </a:bodyPr>
          <a:lstStyle/>
          <a:p>
            <a:r>
              <a:rPr lang="en-US" dirty="0"/>
              <a:t>Cheryl L. Holder, M.D.</a:t>
            </a:r>
          </a:p>
          <a:p>
            <a:r>
              <a:rPr lang="en-US" dirty="0"/>
              <a:t>Associate Professor </a:t>
            </a:r>
          </a:p>
          <a:p>
            <a:r>
              <a:rPr lang="en-US" dirty="0"/>
              <a:t>FIU/Herbert Wertheim College of Medicine</a:t>
            </a:r>
          </a:p>
          <a:p>
            <a:r>
              <a:rPr lang="en-US" dirty="0"/>
              <a:t>Pres. Florida State Medical Association</a:t>
            </a:r>
          </a:p>
        </p:txBody>
      </p:sp>
    </p:spTree>
    <p:extLst>
      <p:ext uri="{BB962C8B-B14F-4D97-AF65-F5344CB8AC3E}">
        <p14:creationId xmlns:p14="http://schemas.microsoft.com/office/powerpoint/2010/main" val="185775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7500" lnSpcReduction="20000"/>
          </a:bodyPr>
          <a:lstStyle/>
          <a:p>
            <a:pPr marL="0" indent="0">
              <a:buNone/>
            </a:pPr>
            <a:r>
              <a:rPr lang="en-US" dirty="0"/>
              <a:t>Ms. Anna Mae is a 64 </a:t>
            </a:r>
            <a:r>
              <a:rPr lang="en-US" dirty="0" err="1"/>
              <a:t>y.o</a:t>
            </a:r>
            <a:r>
              <a:rPr lang="en-US" dirty="0"/>
              <a:t>. African American non-smoking, woman living in </a:t>
            </a:r>
            <a:r>
              <a:rPr lang="en-US" dirty="0" err="1"/>
              <a:t>Opa</a:t>
            </a:r>
            <a:r>
              <a:rPr lang="en-US" dirty="0"/>
              <a:t> </a:t>
            </a:r>
            <a:r>
              <a:rPr lang="en-US" dirty="0" err="1"/>
              <a:t>locka</a:t>
            </a:r>
            <a:r>
              <a:rPr lang="en-US" dirty="0"/>
              <a:t>, </a:t>
            </a:r>
            <a:r>
              <a:rPr lang="en-US" dirty="0" err="1"/>
              <a:t>Fl</a:t>
            </a:r>
            <a:r>
              <a:rPr lang="en-US" dirty="0"/>
              <a:t> with HTN, T2DM, HLD, Mild Intermittent Asthma, Obesity treated with </a:t>
            </a:r>
            <a:r>
              <a:rPr lang="en-US" dirty="0" err="1"/>
              <a:t>lisinopril</a:t>
            </a:r>
            <a:r>
              <a:rPr lang="en-US" dirty="0"/>
              <a:t> 20mg daily, amlodipine 5mg daily, metformin 1000mg twice daily, pravastatin 80mg nightly, aspirin 81 mg daily, albuterol prn. She is adherent to medications and medical visits.  She presented for an earlier visit for an albuterol refill and to ask that I complete her Florida Power and Light application form for reduction in her bill.   </a:t>
            </a:r>
          </a:p>
        </p:txBody>
      </p:sp>
      <p:sp>
        <p:nvSpPr>
          <p:cNvPr id="2" name="Title 1"/>
          <p:cNvSpPr>
            <a:spLocks noGrp="1"/>
          </p:cNvSpPr>
          <p:nvPr>
            <p:ph type="title"/>
          </p:nvPr>
        </p:nvSpPr>
        <p:spPr>
          <a:xfrm>
            <a:off x="659387" y="574592"/>
            <a:ext cx="10807126" cy="609236"/>
          </a:xfrm>
          <a:prstGeom prst="rect">
            <a:avLst/>
          </a:prstGeom>
        </p:spPr>
        <p:txBody>
          <a:bodyPr/>
          <a:lstStyle/>
          <a:p>
            <a:r>
              <a:rPr lang="en-US" dirty="0"/>
              <a:t>Ms. Anna Mae</a:t>
            </a:r>
          </a:p>
        </p:txBody>
      </p:sp>
      <p:pic>
        <p:nvPicPr>
          <p:cNvPr id="6" name="Content Placeholder 5">
            <a:extLst>
              <a:ext uri="{FF2B5EF4-FFF2-40B4-BE49-F238E27FC236}">
                <a16:creationId xmlns:a16="http://schemas.microsoft.com/office/drawing/2014/main" id="{0797BD56-C5C0-534F-8FBF-1A609734F1CA}"/>
              </a:ext>
            </a:extLst>
          </p:cNvPr>
          <p:cNvPicPr>
            <a:picLocks noGrp="1" noChangeAspect="1"/>
          </p:cNvPicPr>
          <p:nvPr>
            <p:ph sz="quarter" idx="14"/>
          </p:nvPr>
        </p:nvPicPr>
        <p:blipFill>
          <a:blip r:embed="rId2"/>
          <a:stretch>
            <a:fillRect/>
          </a:stretch>
        </p:blipFill>
        <p:spPr>
          <a:xfrm>
            <a:off x="6014516" y="1339702"/>
            <a:ext cx="5451997" cy="3957284"/>
          </a:xfrm>
        </p:spPr>
      </p:pic>
    </p:spTree>
    <p:extLst>
      <p:ext uri="{BB962C8B-B14F-4D97-AF65-F5344CB8AC3E}">
        <p14:creationId xmlns:p14="http://schemas.microsoft.com/office/powerpoint/2010/main" val="127680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351692" y="334108"/>
            <a:ext cx="11517923" cy="5679830"/>
          </a:xfrm>
          <a:prstGeom prst="rect">
            <a:avLst/>
          </a:prstGeom>
        </p:spPr>
      </p:pic>
    </p:spTree>
    <p:extLst>
      <p:ext uri="{BB962C8B-B14F-4D97-AF65-F5344CB8AC3E}">
        <p14:creationId xmlns:p14="http://schemas.microsoft.com/office/powerpoint/2010/main" val="298322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70000" lnSpcReduction="20000"/>
          </a:bodyPr>
          <a:lstStyle/>
          <a:p>
            <a:r>
              <a:rPr lang="en-US" dirty="0"/>
              <a:t>Florida Energy and Climate Commission – Dismantled by Gov. Scott 2011</a:t>
            </a:r>
          </a:p>
          <a:p>
            <a:r>
              <a:rPr lang="en-US" dirty="0"/>
              <a:t>In 2016, Miami Beach  Miami Beach has launched a $400 million project mitigate flooding.</a:t>
            </a:r>
          </a:p>
          <a:p>
            <a:r>
              <a:rPr lang="en-US" dirty="0"/>
              <a:t> In 2017, Governor Scott budgeted $50+ million dollars for beach “</a:t>
            </a:r>
            <a:r>
              <a:rPr lang="en-US" dirty="0" err="1"/>
              <a:t>renourishment</a:t>
            </a:r>
            <a:r>
              <a:rPr lang="en-US" dirty="0"/>
              <a:t>”.</a:t>
            </a:r>
          </a:p>
          <a:p>
            <a:r>
              <a:rPr lang="en-US" dirty="0"/>
              <a:t>78 billion gallon reservoir south of Lake Okeechobee - $1.5 Billion to help prevent toxic algae bloom.</a:t>
            </a:r>
          </a:p>
          <a:p>
            <a:r>
              <a:rPr lang="en-US" dirty="0"/>
              <a:t> November 7, 2017, Miami voters approved $400 million dollar general obligation bond called “Miami Forever.</a:t>
            </a:r>
          </a:p>
          <a:p>
            <a:pPr marL="0" indent="0">
              <a:buNone/>
            </a:pPr>
            <a:r>
              <a:rPr lang="en-US" dirty="0"/>
              <a:t>$192 million  for infrastructure projects needed to address flood prevention and sea level rise mitigation ($208 mil for affordable housing)</a:t>
            </a:r>
          </a:p>
          <a:p>
            <a:endParaRPr lang="en-US" dirty="0"/>
          </a:p>
        </p:txBody>
      </p:sp>
      <p:sp>
        <p:nvSpPr>
          <p:cNvPr id="3" name="Title 2"/>
          <p:cNvSpPr>
            <a:spLocks noGrp="1"/>
          </p:cNvSpPr>
          <p:nvPr>
            <p:ph type="title"/>
          </p:nvPr>
        </p:nvSpPr>
        <p:spPr/>
        <p:txBody>
          <a:bodyPr>
            <a:normAutofit fontScale="90000"/>
          </a:bodyPr>
          <a:lstStyle/>
          <a:p>
            <a:r>
              <a:rPr lang="en-US" dirty="0"/>
              <a:t>Insured value of property in the coastal counties of Florida is estimated at $2.9 trillion. </a:t>
            </a:r>
          </a:p>
        </p:txBody>
      </p:sp>
    </p:spTree>
    <p:extLst>
      <p:ext uri="{BB962C8B-B14F-4D97-AF65-F5344CB8AC3E}">
        <p14:creationId xmlns:p14="http://schemas.microsoft.com/office/powerpoint/2010/main" val="307076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70000" lnSpcReduction="20000"/>
          </a:bodyPr>
          <a:lstStyle/>
          <a:p>
            <a:r>
              <a:rPr lang="en-US" dirty="0"/>
              <a:t>Southeast Florida (Miami Dade, Broward, Palm Beach and Monroe) Regional Authority</a:t>
            </a:r>
          </a:p>
          <a:p>
            <a:r>
              <a:rPr lang="en-US" dirty="0"/>
              <a:t>Climate Science Advisory Panel ( Tampa Bay and Pinellas County)</a:t>
            </a:r>
          </a:p>
          <a:p>
            <a:r>
              <a:rPr lang="en-US" dirty="0"/>
              <a:t>Florida Climate Institute -http://floridaclimateinstitute.org/</a:t>
            </a:r>
          </a:p>
          <a:p>
            <a:r>
              <a:rPr lang="en-US" dirty="0"/>
              <a:t>CLEO Institute-  http://cleoinstitute.org/</a:t>
            </a:r>
          </a:p>
          <a:p>
            <a:r>
              <a:rPr lang="en-US" dirty="0"/>
              <a:t>Miami Climate Alliance</a:t>
            </a:r>
          </a:p>
          <a:p>
            <a:r>
              <a:rPr lang="en-US" dirty="0"/>
              <a:t>Physicians for Social Responsibility - Florida Chapter</a:t>
            </a:r>
          </a:p>
          <a:p>
            <a:r>
              <a:rPr lang="en-US" dirty="0"/>
              <a:t> Catalyst Miami</a:t>
            </a:r>
          </a:p>
          <a:p>
            <a:r>
              <a:rPr lang="en-US" dirty="0"/>
              <a:t> Moms Clean Air Force </a:t>
            </a:r>
          </a:p>
          <a:p>
            <a:r>
              <a:rPr lang="en-US" dirty="0"/>
              <a:t>New Florida Majority</a:t>
            </a:r>
          </a:p>
          <a:p>
            <a:r>
              <a:rPr lang="en-US" dirty="0"/>
              <a:t>Miami </a:t>
            </a:r>
            <a:r>
              <a:rPr lang="en-US" dirty="0" err="1"/>
              <a:t>Searise</a:t>
            </a: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Florida Organizations </a:t>
            </a:r>
          </a:p>
        </p:txBody>
      </p:sp>
    </p:spTree>
    <p:extLst>
      <p:ext uri="{BB962C8B-B14F-4D97-AF65-F5344CB8AC3E}">
        <p14:creationId xmlns:p14="http://schemas.microsoft.com/office/powerpoint/2010/main" val="219486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dirty="0"/>
              <a:t>$0 bond funds for health </a:t>
            </a:r>
          </a:p>
          <a:p>
            <a:r>
              <a:rPr lang="en-US" dirty="0"/>
              <a:t>Florida Clinicians for Climate Action</a:t>
            </a:r>
          </a:p>
          <a:p>
            <a:pPr marL="0" indent="0">
              <a:buNone/>
            </a:pPr>
            <a:endParaRPr lang="en-US" dirty="0"/>
          </a:p>
          <a:p>
            <a:pPr marL="0" indent="0">
              <a:buNone/>
            </a:pPr>
            <a:r>
              <a:rPr lang="en-US" dirty="0"/>
              <a:t>Tampa Declaration: </a:t>
            </a:r>
            <a:r>
              <a:rPr lang="en-US" dirty="0">
                <a:hlinkClick r:id="rId2"/>
              </a:rPr>
              <a:t>https://champ.ms2ch.org/ptn/1/</a:t>
            </a:r>
            <a:endParaRPr lang="en-US" dirty="0"/>
          </a:p>
        </p:txBody>
      </p:sp>
      <p:sp>
        <p:nvSpPr>
          <p:cNvPr id="3" name="Title 2"/>
          <p:cNvSpPr>
            <a:spLocks noGrp="1"/>
          </p:cNvSpPr>
          <p:nvPr>
            <p:ph type="title"/>
          </p:nvPr>
        </p:nvSpPr>
        <p:spPr/>
        <p:txBody>
          <a:bodyPr>
            <a:normAutofit/>
          </a:bodyPr>
          <a:lstStyle/>
          <a:p>
            <a:r>
              <a:rPr lang="en-US" dirty="0"/>
              <a:t>Climate and Health</a:t>
            </a:r>
          </a:p>
        </p:txBody>
      </p:sp>
    </p:spTree>
    <p:extLst>
      <p:ext uri="{BB962C8B-B14F-4D97-AF65-F5344CB8AC3E}">
        <p14:creationId xmlns:p14="http://schemas.microsoft.com/office/powerpoint/2010/main" val="3949446344"/>
      </p:ext>
    </p:extLst>
  </p:cSld>
  <p:clrMapOvr>
    <a:masterClrMapping/>
  </p:clrMapOvr>
</p:sld>
</file>

<file path=ppt/theme/theme1.xml><?xml version="1.0" encoding="utf-8"?>
<a:theme xmlns:a="http://schemas.openxmlformats.org/drawingml/2006/main" name="Default">
  <a:themeElements>
    <a:clrScheme name="Custom 1">
      <a:dk1>
        <a:srgbClr val="000000"/>
      </a:dk1>
      <a:lt1>
        <a:srgbClr val="FFFFFF"/>
      </a:lt1>
      <a:dk2>
        <a:srgbClr val="44546A"/>
      </a:dk2>
      <a:lt2>
        <a:srgbClr val="E7E6E6"/>
      </a:lt2>
      <a:accent1>
        <a:srgbClr val="6E4B89"/>
      </a:accent1>
      <a:accent2>
        <a:srgbClr val="00B0EE"/>
      </a:accent2>
      <a:accent3>
        <a:srgbClr val="70AC46"/>
      </a:accent3>
      <a:accent4>
        <a:srgbClr val="FEC631"/>
      </a:accent4>
      <a:accent5>
        <a:srgbClr val="63CDF1"/>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ample" id="{97F96211-CC58-314E-9D59-FB2EC5C7D445}" vid="{D8A1FA51-9BC7-B645-8EA1-2481A028B5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Traditional track- Marble</Template>
  <TotalTime>417</TotalTime>
  <Words>356</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Helvetica Neue</vt:lpstr>
      <vt:lpstr>Default</vt:lpstr>
      <vt:lpstr>“Climate Changes Things”</vt:lpstr>
      <vt:lpstr>Ms. Anna Mae</vt:lpstr>
      <vt:lpstr>PowerPoint Presentation</vt:lpstr>
      <vt:lpstr>Insured value of property in the coastal counties of Florida is estimated at $2.9 trillion. </vt:lpstr>
      <vt:lpstr>Florida Organizations </vt:lpstr>
      <vt:lpstr>Climate and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Changes Things</dc:title>
  <dc:creator>Cheryl Holder</dc:creator>
  <cp:lastModifiedBy>Marybeth Montoro</cp:lastModifiedBy>
  <cp:revision>36</cp:revision>
  <dcterms:created xsi:type="dcterms:W3CDTF">2018-01-21T12:19:11Z</dcterms:created>
  <dcterms:modified xsi:type="dcterms:W3CDTF">2018-04-05T13:28:32Z</dcterms:modified>
</cp:coreProperties>
</file>