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97" r:id="rId2"/>
    <p:sldId id="256" r:id="rId3"/>
    <p:sldId id="298" r:id="rId4"/>
    <p:sldId id="283" r:id="rId5"/>
    <p:sldId id="304" r:id="rId6"/>
    <p:sldId id="303" r:id="rId7"/>
    <p:sldId id="302" r:id="rId8"/>
    <p:sldId id="284" r:id="rId9"/>
    <p:sldId id="293" r:id="rId10"/>
    <p:sldId id="299" r:id="rId11"/>
    <p:sldId id="305" r:id="rId12"/>
    <p:sldId id="285" r:id="rId13"/>
    <p:sldId id="275" r:id="rId14"/>
    <p:sldId id="287" r:id="rId15"/>
    <p:sldId id="286" r:id="rId16"/>
    <p:sldId id="274" r:id="rId17"/>
    <p:sldId id="289" r:id="rId18"/>
    <p:sldId id="260" r:id="rId19"/>
    <p:sldId id="270" r:id="rId20"/>
    <p:sldId id="271" r:id="rId21"/>
    <p:sldId id="288" r:id="rId22"/>
    <p:sldId id="279" r:id="rId23"/>
    <p:sldId id="278" r:id="rId24"/>
    <p:sldId id="300" r:id="rId25"/>
    <p:sldId id="301" r:id="rId26"/>
    <p:sldId id="263" r:id="rId27"/>
    <p:sldId id="272" r:id="rId28"/>
    <p:sldId id="294" r:id="rId29"/>
    <p:sldId id="295" r:id="rId30"/>
    <p:sldId id="261" r:id="rId31"/>
    <p:sldId id="267" r:id="rId32"/>
    <p:sldId id="290" r:id="rId33"/>
    <p:sldId id="266" r:id="rId34"/>
    <p:sldId id="265" r:id="rId35"/>
    <p:sldId id="26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704" y="-1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9E0FE8-0798-B04C-BE67-01061819538A}" type="datetimeFigureOut">
              <a:rPr lang="en-US" smtClean="0"/>
              <a:t>4/5/18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CFD3EF-25E3-9644-89AF-8E39EE0848D5}" type="slidenum">
              <a:rPr lang="en-US" smtClean="0"/>
              <a:t>‹#›</a:t>
            </a:fld>
            <a:endParaRPr lang="en-US"/>
          </a:p>
        </p:txBody>
      </p:sp>
    </p:spTree>
    <p:extLst>
      <p:ext uri="{BB962C8B-B14F-4D97-AF65-F5344CB8AC3E}">
        <p14:creationId xmlns:p14="http://schemas.microsoft.com/office/powerpoint/2010/main" val="1658402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year after</a:t>
            </a:r>
            <a:r>
              <a:rPr lang="en-US" baseline="0" dirty="0" smtClean="0"/>
              <a:t> the </a:t>
            </a:r>
            <a:r>
              <a:rPr lang="en-US" baseline="0" dirty="0" err="1" smtClean="0"/>
              <a:t>stprm</a:t>
            </a:r>
            <a:endParaRPr lang="en-US" dirty="0"/>
          </a:p>
        </p:txBody>
      </p:sp>
      <p:sp>
        <p:nvSpPr>
          <p:cNvPr id="4" name="Slide Number Placeholder 3"/>
          <p:cNvSpPr>
            <a:spLocks noGrp="1"/>
          </p:cNvSpPr>
          <p:nvPr>
            <p:ph type="sldNum" sz="quarter" idx="10"/>
          </p:nvPr>
        </p:nvSpPr>
        <p:spPr/>
        <p:txBody>
          <a:bodyPr/>
          <a:lstStyle/>
          <a:p>
            <a:fld id="{5ECFD3EF-25E3-9644-89AF-8E39EE0848D5}" type="slidenum">
              <a:rPr lang="en-US" smtClean="0"/>
              <a:t>26</a:t>
            </a:fld>
            <a:endParaRPr lang="en-US"/>
          </a:p>
        </p:txBody>
      </p:sp>
    </p:spTree>
    <p:extLst>
      <p:ext uri="{BB962C8B-B14F-4D97-AF65-F5344CB8AC3E}">
        <p14:creationId xmlns:p14="http://schemas.microsoft.com/office/powerpoint/2010/main" val="297994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754706-667E-9A45-8524-321FBB7A4087}" type="datetimeFigureOut">
              <a:rPr lang="en-US" smtClean="0"/>
              <a:t>4/5/18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184973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754706-667E-9A45-8524-321FBB7A4087}" type="datetimeFigureOut">
              <a:rPr lang="en-US" smtClean="0"/>
              <a:t>4/5/18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408648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754706-667E-9A45-8524-321FBB7A4087}" type="datetimeFigureOut">
              <a:rPr lang="en-US" smtClean="0"/>
              <a:t>4/5/18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3140391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754706-667E-9A45-8524-321FBB7A4087}" type="datetimeFigureOut">
              <a:rPr lang="en-US" smtClean="0"/>
              <a:t>4/5/18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103999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754706-667E-9A45-8524-321FBB7A4087}" type="datetimeFigureOut">
              <a:rPr lang="en-US" smtClean="0"/>
              <a:t>4/5/18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351603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754706-667E-9A45-8524-321FBB7A4087}" type="datetimeFigureOut">
              <a:rPr lang="en-US" smtClean="0"/>
              <a:t>4/5/18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278126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754706-667E-9A45-8524-321FBB7A4087}" type="datetimeFigureOut">
              <a:rPr lang="en-US" smtClean="0"/>
              <a:t>4/5/18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2673364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754706-667E-9A45-8524-321FBB7A4087}" type="datetimeFigureOut">
              <a:rPr lang="en-US" smtClean="0"/>
              <a:t>4/5/18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359542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54706-667E-9A45-8524-321FBB7A4087}" type="datetimeFigureOut">
              <a:rPr lang="en-US" smtClean="0"/>
              <a:t>4/5/18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590326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754706-667E-9A45-8524-321FBB7A4087}" type="datetimeFigureOut">
              <a:rPr lang="en-US" smtClean="0"/>
              <a:t>4/5/18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2867087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754706-667E-9A45-8524-321FBB7A4087}" type="datetimeFigureOut">
              <a:rPr lang="en-US" smtClean="0"/>
              <a:t>4/5/18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13BB4-C934-B740-827B-8FDB7FE83759}" type="slidenum">
              <a:rPr lang="en-US" smtClean="0"/>
              <a:t>‹#›</a:t>
            </a:fld>
            <a:endParaRPr lang="en-US"/>
          </a:p>
        </p:txBody>
      </p:sp>
    </p:spTree>
    <p:extLst>
      <p:ext uri="{BB962C8B-B14F-4D97-AF65-F5344CB8AC3E}">
        <p14:creationId xmlns:p14="http://schemas.microsoft.com/office/powerpoint/2010/main" val="33114821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54706-667E-9A45-8524-321FBB7A4087}" type="datetimeFigureOut">
              <a:rPr lang="en-US" smtClean="0"/>
              <a:t>4/5/18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13BB4-C934-B740-827B-8FDB7FE83759}" type="slidenum">
              <a:rPr lang="en-US" smtClean="0"/>
              <a:t>‹#›</a:t>
            </a:fld>
            <a:endParaRPr lang="en-US"/>
          </a:p>
        </p:txBody>
      </p:sp>
    </p:spTree>
    <p:extLst>
      <p:ext uri="{BB962C8B-B14F-4D97-AF65-F5344CB8AC3E}">
        <p14:creationId xmlns:p14="http://schemas.microsoft.com/office/powerpoint/2010/main" val="1220377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usatoday.com/story/news/2016/08/15/louisiana-flooding-breaks-area-records/88759214/" TargetMode="External"/><Relationship Id="rId3" Type="http://schemas.openxmlformats.org/officeDocument/2006/relationships/hyperlink" Target="https://webcache.googleusercontent.com/search?q=cache:7mzIiHDFeXAJ:https://www.usatoday.com/story/news/2016/08/15/louisiana-flooding-breaks-area-records/88759214/+&amp;cd=14&amp;hl=en&amp;ct=clnk&amp;gl=u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profiles.utsouthwestern.edu/profile/79023/carol-north.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5370" y="3999778"/>
            <a:ext cx="8550797" cy="1985159"/>
          </a:xfrm>
          <a:prstGeom prst="rect">
            <a:avLst/>
          </a:prstGeom>
          <a:noFill/>
        </p:spPr>
        <p:txBody>
          <a:bodyPr wrap="square" rtlCol="0">
            <a:spAutoFit/>
          </a:bodyPr>
          <a:lstStyle/>
          <a:p>
            <a:pPr algn="ctr"/>
            <a:r>
              <a:rPr lang="en-US" sz="2400" dirty="0"/>
              <a:t>Flooding &amp;  Health Services Delivery, Personal Reflections </a:t>
            </a:r>
          </a:p>
          <a:p>
            <a:pPr algn="ctr"/>
            <a:r>
              <a:rPr lang="en-US" sz="2100" dirty="0"/>
              <a:t>Claude </a:t>
            </a:r>
            <a:r>
              <a:rPr lang="en-US" sz="2100" dirty="0" err="1"/>
              <a:t>Tellis</a:t>
            </a:r>
            <a:r>
              <a:rPr lang="en-US" sz="2100" dirty="0"/>
              <a:t>, MD, pulmonologist</a:t>
            </a:r>
          </a:p>
          <a:p>
            <a:pPr algn="ctr"/>
            <a:endParaRPr lang="en-US" dirty="0"/>
          </a:p>
          <a:p>
            <a:pPr algn="ctr"/>
            <a:r>
              <a:rPr lang="en-US" sz="2100" dirty="0"/>
              <a:t>Baton Rouge, Louisiana</a:t>
            </a:r>
          </a:p>
          <a:p>
            <a:pPr algn="ctr"/>
            <a:r>
              <a:rPr lang="en-US" sz="2100" dirty="0"/>
              <a:t>National Medical Association </a:t>
            </a:r>
          </a:p>
          <a:p>
            <a:pPr algn="ctr"/>
            <a:endParaRPr lang="en-US" dirty="0"/>
          </a:p>
        </p:txBody>
      </p:sp>
      <p:pic>
        <p:nvPicPr>
          <p:cNvPr id="4" name="Picture 3"/>
          <p:cNvPicPr>
            <a:picLocks noChangeAspect="1"/>
          </p:cNvPicPr>
          <p:nvPr/>
        </p:nvPicPr>
        <p:blipFill>
          <a:blip r:embed="rId2"/>
          <a:stretch>
            <a:fillRect/>
          </a:stretch>
        </p:blipFill>
        <p:spPr>
          <a:xfrm>
            <a:off x="3571513" y="857250"/>
            <a:ext cx="2258510" cy="3011347"/>
          </a:xfrm>
          <a:prstGeom prst="rect">
            <a:avLst/>
          </a:prstGeom>
        </p:spPr>
      </p:pic>
    </p:spTree>
    <p:extLst>
      <p:ext uri="{BB962C8B-B14F-4D97-AF65-F5344CB8AC3E}">
        <p14:creationId xmlns:p14="http://schemas.microsoft.com/office/powerpoint/2010/main" val="253356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73356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720840"/>
            <a:ext cx="4572000" cy="3416320"/>
          </a:xfrm>
          <a:prstGeom prst="rect">
            <a:avLst/>
          </a:prstGeom>
        </p:spPr>
        <p:txBody>
          <a:bodyPr>
            <a:spAutoFit/>
          </a:bodyPr>
          <a:lstStyle/>
          <a:p>
            <a:r>
              <a:rPr lang="en-US" dirty="0">
                <a:hlinkClick r:id="rId2"/>
              </a:rPr>
              <a:t>Here's how much rain fell in Louisiana - USA Today</a:t>
            </a:r>
          </a:p>
          <a:p>
            <a:r>
              <a:rPr lang="en-US" dirty="0"/>
              <a:t>https://</a:t>
            </a:r>
            <a:r>
              <a:rPr lang="en-US" dirty="0" err="1"/>
              <a:t>www.usatoday.com</a:t>
            </a:r>
            <a:r>
              <a:rPr lang="en-US" dirty="0"/>
              <a:t>/story/news/2016/08/15/</a:t>
            </a:r>
            <a:r>
              <a:rPr lang="en-US" dirty="0" err="1"/>
              <a:t>louisiana</a:t>
            </a:r>
            <a:r>
              <a:rPr lang="en-US" dirty="0"/>
              <a:t>-flooding.../88759214/</a:t>
            </a:r>
            <a:endParaRPr lang="en-US" b="1" dirty="0"/>
          </a:p>
          <a:p>
            <a:endParaRPr lang="en-US" b="1" dirty="0"/>
          </a:p>
          <a:p>
            <a:r>
              <a:rPr lang="en-US" dirty="0">
                <a:hlinkClick r:id="rId3"/>
              </a:rPr>
              <a:t>Cached</a:t>
            </a:r>
          </a:p>
          <a:p>
            <a:r>
              <a:rPr lang="en-US" dirty="0"/>
              <a:t>Aug 15, 2016 - In a normal August, Baton Rouge usually gets 2.5 inches of </a:t>
            </a:r>
            <a:r>
              <a:rPr lang="en-US" b="1" dirty="0"/>
              <a:t>rain</a:t>
            </a:r>
            <a:r>
              <a:rPr lang="en-US" dirty="0"/>
              <a:t> from Aug. 1 to Aug. 15, according to weather service data. This year, 21 inches -- more than 8 times as </a:t>
            </a:r>
            <a:r>
              <a:rPr lang="en-US" b="1" dirty="0"/>
              <a:t>much</a:t>
            </a:r>
            <a:r>
              <a:rPr lang="en-US" dirty="0"/>
              <a:t> -- soaked the city since Aug. 1.</a:t>
            </a:r>
          </a:p>
          <a:p>
            <a:endParaRPr lang="en-US" dirty="0"/>
          </a:p>
        </p:txBody>
      </p:sp>
    </p:spTree>
    <p:extLst>
      <p:ext uri="{BB962C8B-B14F-4D97-AF65-F5344CB8AC3E}">
        <p14:creationId xmlns:p14="http://schemas.microsoft.com/office/powerpoint/2010/main" val="245183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This was Life Threatening </a:t>
            </a:r>
            <a:endParaRPr lang="en-US" dirty="0"/>
          </a:p>
        </p:txBody>
      </p:sp>
      <p:pic>
        <p:nvPicPr>
          <p:cNvPr id="4" name="Content Placeholder 3"/>
          <p:cNvPicPr>
            <a:picLocks noGrp="1" noChangeAspect="1"/>
          </p:cNvPicPr>
          <p:nvPr>
            <p:ph idx="1"/>
          </p:nvPr>
        </p:nvPicPr>
        <p:blipFill>
          <a:blip r:embed="rId2"/>
          <a:stretch>
            <a:fillRect/>
          </a:stretch>
        </p:blipFill>
        <p:spPr>
          <a:xfrm>
            <a:off x="1423686" y="1844503"/>
            <a:ext cx="6632294" cy="4556297"/>
          </a:xfrm>
          <a:prstGeom prst="rect">
            <a:avLst/>
          </a:prstGeom>
        </p:spPr>
      </p:pic>
    </p:spTree>
    <p:extLst>
      <p:ext uri="{BB962C8B-B14F-4D97-AF65-F5344CB8AC3E}">
        <p14:creationId xmlns:p14="http://schemas.microsoft.com/office/powerpoint/2010/main" val="235910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292100"/>
            <a:ext cx="6096000" cy="6261100"/>
          </a:xfrm>
          <a:prstGeom prst="rect">
            <a:avLst/>
          </a:prstGeom>
        </p:spPr>
      </p:pic>
    </p:spTree>
    <p:extLst>
      <p:ext uri="{BB962C8B-B14F-4D97-AF65-F5344CB8AC3E}">
        <p14:creationId xmlns:p14="http://schemas.microsoft.com/office/powerpoint/2010/main" val="372409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Flooded Parishes in Louisiana</a:t>
            </a:r>
            <a:br>
              <a:rPr lang="en-US" dirty="0" smtClean="0"/>
            </a:br>
            <a:r>
              <a:rPr lang="en-US" dirty="0" smtClean="0"/>
              <a:t>August 2016</a:t>
            </a:r>
            <a:endParaRPr lang="en-US" dirty="0"/>
          </a:p>
        </p:txBody>
      </p:sp>
      <p:pic>
        <p:nvPicPr>
          <p:cNvPr id="4" name="Content Placeholder 3"/>
          <p:cNvPicPr>
            <a:picLocks noGrp="1" noChangeAspect="1"/>
          </p:cNvPicPr>
          <p:nvPr>
            <p:ph idx="1"/>
          </p:nvPr>
        </p:nvPicPr>
        <p:blipFill>
          <a:blip r:embed="rId2"/>
          <a:stretch>
            <a:fillRect/>
          </a:stretch>
        </p:blipFill>
        <p:spPr>
          <a:xfrm>
            <a:off x="2708476" y="2466817"/>
            <a:ext cx="3217084" cy="2952148"/>
          </a:xfrm>
          <a:prstGeom prst="rect">
            <a:avLst/>
          </a:prstGeom>
        </p:spPr>
      </p:pic>
      <p:sp>
        <p:nvSpPr>
          <p:cNvPr id="3" name="TextBox 2"/>
          <p:cNvSpPr txBox="1"/>
          <p:nvPr/>
        </p:nvSpPr>
        <p:spPr>
          <a:xfrm>
            <a:off x="856527" y="5694744"/>
            <a:ext cx="7430946" cy="523220"/>
          </a:xfrm>
          <a:prstGeom prst="rect">
            <a:avLst/>
          </a:prstGeom>
          <a:noFill/>
        </p:spPr>
        <p:txBody>
          <a:bodyPr wrap="square" rtlCol="0">
            <a:spAutoFit/>
          </a:bodyPr>
          <a:lstStyle/>
          <a:p>
            <a:pPr algn="ctr"/>
            <a:r>
              <a:rPr lang="en-US" sz="2800" i="1" dirty="0" smtClean="0"/>
              <a:t>This was not a localized event</a:t>
            </a:r>
            <a:endParaRPr lang="en-US" sz="2800" i="1" dirty="0"/>
          </a:p>
        </p:txBody>
      </p:sp>
    </p:spTree>
    <p:extLst>
      <p:ext uri="{BB962C8B-B14F-4D97-AF65-F5344CB8AC3E}">
        <p14:creationId xmlns:p14="http://schemas.microsoft.com/office/powerpoint/2010/main" val="2681065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Rescues </a:t>
            </a:r>
            <a:endParaRPr lang="en-US" dirty="0"/>
          </a:p>
        </p:txBody>
      </p:sp>
      <p:pic>
        <p:nvPicPr>
          <p:cNvPr id="4" name="Content Placeholder 3"/>
          <p:cNvPicPr>
            <a:picLocks noGrp="1" noChangeAspect="1"/>
          </p:cNvPicPr>
          <p:nvPr>
            <p:ph idx="1"/>
          </p:nvPr>
        </p:nvPicPr>
        <p:blipFill>
          <a:blip r:embed="rId2"/>
          <a:stretch>
            <a:fillRect/>
          </a:stretch>
        </p:blipFill>
        <p:spPr>
          <a:xfrm>
            <a:off x="1134320" y="2152891"/>
            <a:ext cx="5819402" cy="3742736"/>
          </a:xfrm>
          <a:prstGeom prst="rect">
            <a:avLst/>
          </a:prstGeom>
        </p:spPr>
      </p:pic>
    </p:spTree>
    <p:extLst>
      <p:ext uri="{BB962C8B-B14F-4D97-AF65-F5344CB8AC3E}">
        <p14:creationId xmlns:p14="http://schemas.microsoft.com/office/powerpoint/2010/main" val="298234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074046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57251"/>
            <a:ext cx="7886700" cy="756599"/>
          </a:xfrm>
        </p:spPr>
        <p:txBody>
          <a:bodyPr>
            <a:normAutofit fontScale="90000"/>
          </a:bodyPr>
          <a:lstStyle/>
          <a:p>
            <a:pPr algn="ctr"/>
            <a:r>
              <a:rPr lang="en-US" dirty="0" smtClean="0"/>
              <a:t>Thousands of Families Took Shelter; </a:t>
            </a:r>
            <a:br>
              <a:rPr lang="en-US" dirty="0" smtClean="0"/>
            </a:br>
            <a:r>
              <a:rPr lang="en-US" dirty="0" smtClean="0"/>
              <a:t>Their Homes Damaged</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43669" y="2226469"/>
            <a:ext cx="3644834" cy="3269189"/>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618" y="2266739"/>
            <a:ext cx="4142232" cy="3223234"/>
          </a:xfrm>
          <a:prstGeom prst="rect">
            <a:avLst/>
          </a:prstGeom>
        </p:spPr>
      </p:pic>
    </p:spTree>
    <p:extLst>
      <p:ext uri="{BB962C8B-B14F-4D97-AF65-F5344CB8AC3E}">
        <p14:creationId xmlns:p14="http://schemas.microsoft.com/office/powerpoint/2010/main" val="4243525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4439"/>
          </a:xfrm>
          <a:prstGeom prst="rect">
            <a:avLst/>
          </a:prstGeom>
        </p:spPr>
      </p:pic>
    </p:spTree>
    <p:extLst>
      <p:ext uri="{BB962C8B-B14F-4D97-AF65-F5344CB8AC3E}">
        <p14:creationId xmlns:p14="http://schemas.microsoft.com/office/powerpoint/2010/main" val="1527829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Flood: Effect on Children</a:t>
            </a:r>
            <a:br>
              <a:rPr lang="en-US" dirty="0" smtClean="0"/>
            </a:br>
            <a:r>
              <a:rPr lang="en-US" dirty="0" smtClean="0"/>
              <a:t>2018 </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No clothes</a:t>
            </a:r>
          </a:p>
          <a:p>
            <a:pPr marL="514350" indent="-514350">
              <a:buAutoNum type="arabicPeriod"/>
            </a:pPr>
            <a:r>
              <a:rPr lang="en-US" dirty="0" smtClean="0"/>
              <a:t>No medicines</a:t>
            </a:r>
          </a:p>
          <a:p>
            <a:pPr marL="514350" indent="-514350">
              <a:buAutoNum type="arabicPeriod"/>
            </a:pPr>
            <a:r>
              <a:rPr lang="en-US" dirty="0" smtClean="0"/>
              <a:t>No transportation</a:t>
            </a:r>
          </a:p>
          <a:p>
            <a:pPr marL="514350" indent="-514350">
              <a:buAutoNum type="arabicPeriod"/>
            </a:pPr>
            <a:r>
              <a:rPr lang="en-US" dirty="0" smtClean="0"/>
              <a:t>No shelter</a:t>
            </a:r>
          </a:p>
          <a:p>
            <a:pPr marL="514350" indent="-514350">
              <a:buAutoNum type="arabicPeriod"/>
            </a:pPr>
            <a:endParaRPr lang="en-US" dirty="0"/>
          </a:p>
        </p:txBody>
      </p:sp>
    </p:spTree>
    <p:extLst>
      <p:ext uri="{BB962C8B-B14F-4D97-AF65-F5344CB8AC3E}">
        <p14:creationId xmlns:p14="http://schemas.microsoft.com/office/powerpoint/2010/main" val="5585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After The Flood</a:t>
            </a:r>
            <a:endParaRPr lang="en-US" dirty="0"/>
          </a:p>
        </p:txBody>
      </p:sp>
      <p:sp>
        <p:nvSpPr>
          <p:cNvPr id="3" name="Subtitle 2"/>
          <p:cNvSpPr>
            <a:spLocks noGrp="1"/>
          </p:cNvSpPr>
          <p:nvPr>
            <p:ph type="subTitle" idx="1"/>
          </p:nvPr>
        </p:nvSpPr>
        <p:spPr/>
        <p:txBody>
          <a:bodyPr/>
          <a:lstStyle/>
          <a:p>
            <a:r>
              <a:rPr lang="en-US" dirty="0" smtClean="0"/>
              <a:t>Status of Families and Children</a:t>
            </a:r>
          </a:p>
          <a:p>
            <a:r>
              <a:rPr lang="en-US" dirty="0" smtClean="0"/>
              <a:t>April 2018</a:t>
            </a:r>
          </a:p>
          <a:p>
            <a:r>
              <a:rPr lang="en-US" dirty="0" smtClean="0"/>
              <a:t>Claude J. Tellis</a:t>
            </a:r>
            <a:endParaRPr lang="en-US" dirty="0"/>
          </a:p>
        </p:txBody>
      </p:sp>
    </p:spTree>
    <p:extLst>
      <p:ext uri="{BB962C8B-B14F-4D97-AF65-F5344CB8AC3E}">
        <p14:creationId xmlns:p14="http://schemas.microsoft.com/office/powerpoint/2010/main" val="2757320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Flood: Its Effect on Children</a:t>
            </a:r>
            <a:br>
              <a:rPr lang="en-US" dirty="0" smtClean="0"/>
            </a:br>
            <a:r>
              <a:rPr lang="en-US" dirty="0" smtClean="0"/>
              <a:t>2018</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Health issues over the next days and weeks of </a:t>
            </a:r>
          </a:p>
          <a:p>
            <a:pPr marL="0" indent="0">
              <a:buNone/>
            </a:pPr>
            <a:r>
              <a:rPr lang="en-US" dirty="0" smtClean="0"/>
              <a:t>August and September, 2016:</a:t>
            </a:r>
          </a:p>
          <a:p>
            <a:pPr marL="514350" indent="-514350">
              <a:buAutoNum type="arabicPeriod"/>
            </a:pPr>
            <a:r>
              <a:rPr lang="en-US" dirty="0" smtClean="0"/>
              <a:t>No medicine for hypertension, diabetes, heart problems, asthma or chronic obstructive lung disease</a:t>
            </a:r>
          </a:p>
          <a:p>
            <a:pPr marL="514350" indent="-514350">
              <a:buAutoNum type="arabicPeriod"/>
            </a:pPr>
            <a:r>
              <a:rPr lang="en-US" dirty="0" smtClean="0"/>
              <a:t>Stress</a:t>
            </a:r>
          </a:p>
          <a:p>
            <a:pPr marL="514350" indent="-514350">
              <a:buAutoNum type="arabicPeriod"/>
            </a:pPr>
            <a:r>
              <a:rPr lang="en-US" dirty="0" smtClean="0"/>
              <a:t>Anxiety</a:t>
            </a:r>
          </a:p>
          <a:p>
            <a:pPr marL="514350" indent="-514350">
              <a:buAutoNum type="arabicPeriod"/>
            </a:pPr>
            <a:r>
              <a:rPr lang="en-US" dirty="0" smtClean="0"/>
              <a:t>Depression</a:t>
            </a:r>
          </a:p>
          <a:p>
            <a:pPr marL="514350" indent="-514350">
              <a:buAutoNum type="arabicPeriod"/>
            </a:pPr>
            <a:r>
              <a:rPr lang="en-US" dirty="0" smtClean="0"/>
              <a:t>West Nile Virus</a:t>
            </a:r>
            <a:endParaRPr lang="en-US" dirty="0"/>
          </a:p>
        </p:txBody>
      </p:sp>
    </p:spTree>
    <p:extLst>
      <p:ext uri="{BB962C8B-B14F-4D97-AF65-F5344CB8AC3E}">
        <p14:creationId xmlns:p14="http://schemas.microsoft.com/office/powerpoint/2010/main" val="2724362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Routes to Medication</a:t>
            </a:r>
            <a:endParaRPr lang="en-US" dirty="0"/>
          </a:p>
        </p:txBody>
      </p:sp>
      <p:pic>
        <p:nvPicPr>
          <p:cNvPr id="1026" name="Picture 2" descr="Image result for medical care by compute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3996" y="1825625"/>
            <a:ext cx="7276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93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831404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620329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671779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Flood</a:t>
            </a:r>
            <a:br>
              <a:rPr lang="en-US" dirty="0" smtClean="0"/>
            </a:br>
            <a:r>
              <a:rPr lang="en-US" dirty="0" smtClean="0"/>
              <a:t>2017</a:t>
            </a:r>
            <a:endParaRPr lang="en-US" dirty="0"/>
          </a:p>
        </p:txBody>
      </p:sp>
      <p:sp>
        <p:nvSpPr>
          <p:cNvPr id="3" name="Content Placeholder 2"/>
          <p:cNvSpPr>
            <a:spLocks noGrp="1"/>
          </p:cNvSpPr>
          <p:nvPr>
            <p:ph idx="1"/>
          </p:nvPr>
        </p:nvSpPr>
        <p:spPr/>
        <p:txBody>
          <a:bodyPr/>
          <a:lstStyle/>
          <a:p>
            <a:r>
              <a:rPr lang="en-US" dirty="0" smtClean="0"/>
              <a:t>A year later</a:t>
            </a:r>
            <a:r>
              <a:rPr lang="is-IS" dirty="0" smtClean="0"/>
              <a:t>…</a:t>
            </a:r>
            <a:endParaRPr lang="en-US" dirty="0"/>
          </a:p>
        </p:txBody>
      </p:sp>
    </p:spTree>
    <p:extLst>
      <p:ext uri="{BB962C8B-B14F-4D97-AF65-F5344CB8AC3E}">
        <p14:creationId xmlns:p14="http://schemas.microsoft.com/office/powerpoint/2010/main" val="368443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1813928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Flood</a:t>
            </a:r>
            <a:br>
              <a:rPr lang="en-US" dirty="0" smtClean="0"/>
            </a:br>
            <a:r>
              <a:rPr lang="en-US" dirty="0" smtClean="0"/>
              <a:t>2018</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Looking back: News reports and personal interviews:</a:t>
            </a:r>
          </a:p>
          <a:p>
            <a:pPr marL="514350" indent="-514350">
              <a:buAutoNum type="arabicPeriod"/>
            </a:pPr>
            <a:r>
              <a:rPr lang="en-US" dirty="0" smtClean="0"/>
              <a:t>Medicines were lost.</a:t>
            </a:r>
          </a:p>
          <a:p>
            <a:pPr marL="514350" indent="-514350">
              <a:buAutoNum type="arabicPeriod"/>
            </a:pPr>
            <a:r>
              <a:rPr lang="en-US" dirty="0" smtClean="0"/>
              <a:t>The magnitude of the problem is unclear but practitioners and pharmacies report replacing many prescriptions</a:t>
            </a:r>
          </a:p>
          <a:p>
            <a:pPr marL="514350" indent="-514350">
              <a:buAutoNum type="arabicPeriod"/>
            </a:pPr>
            <a:r>
              <a:rPr lang="en-US" dirty="0" smtClean="0"/>
              <a:t>A few asthma cases from mold were seen(report from a pediatrician)</a:t>
            </a:r>
          </a:p>
          <a:p>
            <a:pPr marL="514350" indent="-514350">
              <a:buAutoNum type="arabicPeriod"/>
            </a:pPr>
            <a:r>
              <a:rPr lang="en-US" dirty="0" smtClean="0"/>
              <a:t>Private practitioners noted a decrease in visits.</a:t>
            </a:r>
          </a:p>
          <a:p>
            <a:pPr marL="514350" indent="-514350">
              <a:buAutoNum type="arabicPeriod"/>
            </a:pPr>
            <a:r>
              <a:rPr lang="en-US" dirty="0" smtClean="0"/>
              <a:t>Schools were closed for a few weeks</a:t>
            </a:r>
          </a:p>
          <a:p>
            <a:pPr marL="514350" indent="-514350">
              <a:buAutoNum type="arabicPeriod"/>
            </a:pPr>
            <a:r>
              <a:rPr lang="en-US" dirty="0" smtClean="0"/>
              <a:t>School counselors reported children fear any rain. </a:t>
            </a:r>
          </a:p>
          <a:p>
            <a:pPr marL="514350" indent="-514350">
              <a:buAutoNum type="arabicPeriod"/>
            </a:pPr>
            <a:r>
              <a:rPr lang="en-US" dirty="0" smtClean="0"/>
              <a:t>The major problem reported was and is stress, anxiety and depression.</a:t>
            </a:r>
            <a:endParaRPr lang="en-US" dirty="0"/>
          </a:p>
        </p:txBody>
      </p:sp>
    </p:spTree>
    <p:extLst>
      <p:ext uri="{BB962C8B-B14F-4D97-AF65-F5344CB8AC3E}">
        <p14:creationId xmlns:p14="http://schemas.microsoft.com/office/powerpoint/2010/main" val="3293810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Flood</a:t>
            </a:r>
            <a:br>
              <a:rPr lang="en-US" dirty="0" smtClean="0"/>
            </a:br>
            <a:r>
              <a:rPr lang="en-US" dirty="0" smtClean="0"/>
              <a:t>2018</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In 2017, The Advocate in a article on stretched funding and memories of the 2016 leading to a perfect storm for mental health crisis, reports that </a:t>
            </a:r>
          </a:p>
          <a:p>
            <a:pPr marL="514350" indent="-514350">
              <a:buAutoNum type="arabicPeriod"/>
            </a:pPr>
            <a:r>
              <a:rPr lang="en-US" dirty="0" smtClean="0"/>
              <a:t>There was a rise in adolescent psychiatric admissions-341 to 548- in a year.</a:t>
            </a:r>
          </a:p>
          <a:p>
            <a:pPr marL="514350" indent="-514350">
              <a:buAutoNum type="arabicPeriod"/>
            </a:pPr>
            <a:r>
              <a:rPr lang="en-US" dirty="0" smtClean="0"/>
              <a:t>Clients of a local psychologist are concerned that their children are now more fearful of thunderstorms.</a:t>
            </a:r>
            <a:endParaRPr lang="en-US" dirty="0"/>
          </a:p>
        </p:txBody>
      </p:sp>
    </p:spTree>
    <p:extLst>
      <p:ext uri="{BB962C8B-B14F-4D97-AF65-F5344CB8AC3E}">
        <p14:creationId xmlns:p14="http://schemas.microsoft.com/office/powerpoint/2010/main" val="2422875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Flood: Effect on Children</a:t>
            </a:r>
            <a:br>
              <a:rPr lang="en-US" dirty="0" smtClean="0"/>
            </a:br>
            <a:r>
              <a:rPr lang="en-US" dirty="0" smtClean="0"/>
              <a:t>2018</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One year after the flood, John Upton in an article on how the most vulnerable are coping, reports in The Grist, an Environmental online magazine:</a:t>
            </a:r>
          </a:p>
          <a:p>
            <a:pPr marL="514350" indent="-514350">
              <a:buAutoNum type="arabicPeriod"/>
            </a:pPr>
            <a:r>
              <a:rPr lang="en-US" dirty="0" smtClean="0"/>
              <a:t>One in four families are in poverty</a:t>
            </a:r>
          </a:p>
          <a:p>
            <a:pPr marL="514350" indent="-514350">
              <a:buAutoNum type="arabicPeriod"/>
            </a:pPr>
            <a:r>
              <a:rPr lang="en-US" dirty="0" smtClean="0"/>
              <a:t>The Government provides 13 cents for every dollar lost(65-70 cents recent past)</a:t>
            </a:r>
          </a:p>
          <a:p>
            <a:pPr marL="514350" indent="-514350">
              <a:buAutoNum type="arabicPeriod"/>
            </a:pPr>
            <a:r>
              <a:rPr lang="en-US" dirty="0" smtClean="0"/>
              <a:t>There are sleeping and eating disorders. Domestic violence and drinking have increased</a:t>
            </a:r>
          </a:p>
          <a:p>
            <a:pPr marL="0" indent="0">
              <a:buNone/>
            </a:pPr>
            <a:endParaRPr lang="en-US" dirty="0"/>
          </a:p>
        </p:txBody>
      </p:sp>
    </p:spTree>
    <p:extLst>
      <p:ext uri="{BB962C8B-B14F-4D97-AF65-F5344CB8AC3E}">
        <p14:creationId xmlns:p14="http://schemas.microsoft.com/office/powerpoint/2010/main" val="406958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Flood: Effects on Children</a:t>
            </a:r>
            <a:br>
              <a:rPr lang="en-US" dirty="0" smtClean="0"/>
            </a:br>
            <a:r>
              <a:rPr lang="en-US" dirty="0" smtClean="0"/>
              <a:t>2018</a:t>
            </a:r>
            <a:endParaRPr lang="en-US" dirty="0"/>
          </a:p>
        </p:txBody>
      </p:sp>
      <p:sp>
        <p:nvSpPr>
          <p:cNvPr id="3" name="Content Placeholder 2"/>
          <p:cNvSpPr>
            <a:spLocks noGrp="1"/>
          </p:cNvSpPr>
          <p:nvPr>
            <p:ph idx="1"/>
          </p:nvPr>
        </p:nvSpPr>
        <p:spPr/>
        <p:txBody>
          <a:bodyPr/>
          <a:lstStyle/>
          <a:p>
            <a:r>
              <a:rPr lang="en-US" dirty="0" smtClean="0"/>
              <a:t>No disclaimers</a:t>
            </a:r>
            <a:endParaRPr lang="en-US" dirty="0"/>
          </a:p>
        </p:txBody>
      </p:sp>
    </p:spTree>
    <p:extLst>
      <p:ext uri="{BB962C8B-B14F-4D97-AF65-F5344CB8AC3E}">
        <p14:creationId xmlns:p14="http://schemas.microsoft.com/office/powerpoint/2010/main" val="1558749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4754" y="1205625"/>
            <a:ext cx="5169877" cy="3139321"/>
          </a:xfrm>
          <a:prstGeom prst="rect">
            <a:avLst/>
          </a:prstGeom>
        </p:spPr>
        <p:txBody>
          <a:bodyPr wrap="square">
            <a:spAutoFit/>
          </a:bodyPr>
          <a:lstStyle/>
          <a:p>
            <a:r>
              <a:rPr lang="en-US" dirty="0"/>
              <a:t>“You see people who still don’t have homes, and it’s so sad, it’s heartbreaking,” said Katherine Washington, a 59-year-old teacher living with a daughter and foster daughters in a FEMA trailer in their north Baton Rouge yard while their house is repaired. Their furniture, clothes, photos, and toys were destroyed by the flood. Later, thieves took Washington’s washer and dryer from her wrecked laundry room and the tires off her flood-damaged car. Their street is still pocked by empty houses.</a:t>
            </a:r>
          </a:p>
          <a:p>
            <a:endParaRPr lang="en-US" dirty="0"/>
          </a:p>
        </p:txBody>
      </p:sp>
    </p:spTree>
    <p:extLst>
      <p:ext uri="{BB962C8B-B14F-4D97-AF65-F5344CB8AC3E}">
        <p14:creationId xmlns:p14="http://schemas.microsoft.com/office/powerpoint/2010/main" val="1618378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Flood</a:t>
            </a:r>
            <a:br>
              <a:rPr lang="en-US" dirty="0" smtClean="0"/>
            </a:br>
            <a:r>
              <a:rPr lang="en-US" dirty="0" smtClean="0"/>
              <a:t>2018</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Issues remain in 2018:</a:t>
            </a:r>
          </a:p>
          <a:p>
            <a:pPr marL="514350" indent="-514350">
              <a:buAutoNum type="arabicPeriod"/>
            </a:pPr>
            <a:r>
              <a:rPr lang="en-US" dirty="0" smtClean="0"/>
              <a:t>Displacement: temporary shelter, trailers, motels, living with family( friend's son and family)</a:t>
            </a:r>
          </a:p>
          <a:p>
            <a:pPr marL="514350" indent="-514350">
              <a:buAutoNum type="arabicPeriod"/>
            </a:pPr>
            <a:r>
              <a:rPr lang="en-US" dirty="0" smtClean="0"/>
              <a:t>Emotional issues: fear, anxiety, depression, PTSD</a:t>
            </a:r>
          </a:p>
          <a:p>
            <a:pPr marL="514350" indent="-514350">
              <a:buAutoNum type="arabicPeriod"/>
            </a:pPr>
            <a:r>
              <a:rPr lang="en-US" dirty="0" smtClean="0"/>
              <a:t>Nutrition issues</a:t>
            </a:r>
          </a:p>
          <a:p>
            <a:pPr marL="514350" indent="-514350">
              <a:buAutoNum type="arabicPeriod"/>
            </a:pPr>
            <a:r>
              <a:rPr lang="en-US" dirty="0" smtClean="0"/>
              <a:t>Fear of persistent rain and of return flooding</a:t>
            </a:r>
          </a:p>
          <a:p>
            <a:pPr marL="514350" indent="-514350">
              <a:buAutoNum type="arabicPeriod"/>
            </a:pPr>
            <a:r>
              <a:rPr lang="en-US" dirty="0" smtClean="0"/>
              <a:t>Many are still repairing homes</a:t>
            </a:r>
            <a:endParaRPr lang="en-US" dirty="0"/>
          </a:p>
        </p:txBody>
      </p:sp>
    </p:spTree>
    <p:extLst>
      <p:ext uri="{BB962C8B-B14F-4D97-AF65-F5344CB8AC3E}">
        <p14:creationId xmlns:p14="http://schemas.microsoft.com/office/powerpoint/2010/main" val="2175656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86700" cy="1336352"/>
          </a:xfrm>
        </p:spPr>
        <p:txBody>
          <a:bodyPr/>
          <a:lstStyle/>
          <a:p>
            <a:pPr algn="ctr"/>
            <a:r>
              <a:rPr lang="en-US" dirty="0" smtClean="0"/>
              <a:t>After Effects </a:t>
            </a:r>
            <a:endParaRPr lang="en-US" dirty="0"/>
          </a:p>
        </p:txBody>
      </p:sp>
      <p:sp>
        <p:nvSpPr>
          <p:cNvPr id="3" name="Text Placeholder 2"/>
          <p:cNvSpPr>
            <a:spLocks noGrp="1"/>
          </p:cNvSpPr>
          <p:nvPr>
            <p:ph type="body" idx="1"/>
          </p:nvPr>
        </p:nvSpPr>
        <p:spPr/>
        <p:txBody>
          <a:bodyPr/>
          <a:lstStyle/>
          <a:p>
            <a:pPr algn="ctr"/>
            <a:r>
              <a:rPr lang="en-US" dirty="0" smtClean="0"/>
              <a:t>Mental Health</a:t>
            </a:r>
          </a:p>
          <a:p>
            <a:pPr algn="ctr"/>
            <a:endParaRPr lang="en-US" dirty="0"/>
          </a:p>
        </p:txBody>
      </p:sp>
      <p:sp>
        <p:nvSpPr>
          <p:cNvPr id="5" name="Text Placeholder 4"/>
          <p:cNvSpPr>
            <a:spLocks noGrp="1"/>
          </p:cNvSpPr>
          <p:nvPr>
            <p:ph type="body" sz="quarter" idx="3"/>
          </p:nvPr>
        </p:nvSpPr>
        <p:spPr/>
        <p:txBody>
          <a:bodyPr/>
          <a:lstStyle/>
          <a:p>
            <a:pPr algn="ctr"/>
            <a:r>
              <a:rPr lang="en-US" dirty="0" smtClean="0"/>
              <a:t>Home Repairs</a:t>
            </a:r>
          </a:p>
          <a:p>
            <a:pPr algn="ctr"/>
            <a:endParaRPr lang="en-US" dirty="0"/>
          </a:p>
        </p:txBody>
      </p:sp>
      <p:pic>
        <p:nvPicPr>
          <p:cNvPr id="8" name="Content Placeholder 7"/>
          <p:cNvPicPr>
            <a:picLocks noGrp="1" noChangeAspect="1"/>
          </p:cNvPicPr>
          <p:nvPr>
            <p:ph sz="quarter" idx="4"/>
          </p:nvPr>
        </p:nvPicPr>
        <p:blipFill>
          <a:blip r:embed="rId2"/>
          <a:stretch>
            <a:fillRect/>
          </a:stretch>
        </p:blipFill>
        <p:spPr>
          <a:xfrm>
            <a:off x="4750182" y="2710451"/>
            <a:ext cx="3919256" cy="3806096"/>
          </a:xfrm>
          <a:prstGeom prst="rect">
            <a:avLst/>
          </a:prstGeom>
        </p:spPr>
      </p:pic>
      <p:pic>
        <p:nvPicPr>
          <p:cNvPr id="7" name="Content Placeholder 5"/>
          <p:cNvPicPr>
            <a:picLocks noGrp="1" noChangeAspect="1"/>
          </p:cNvPicPr>
          <p:nvPr>
            <p:ph sz="half" idx="2"/>
          </p:nvPr>
        </p:nvPicPr>
        <p:blipFill>
          <a:blip r:embed="rId3"/>
          <a:stretch>
            <a:fillRect/>
          </a:stretch>
        </p:blipFill>
        <p:spPr>
          <a:xfrm>
            <a:off x="729205" y="2710451"/>
            <a:ext cx="3264061" cy="3806096"/>
          </a:xfrm>
          <a:prstGeom prst="rect">
            <a:avLst/>
          </a:prstGeom>
        </p:spPr>
      </p:pic>
    </p:spTree>
    <p:extLst>
      <p:ext uri="{BB962C8B-B14F-4D97-AF65-F5344CB8AC3E}">
        <p14:creationId xmlns:p14="http://schemas.microsoft.com/office/powerpoint/2010/main" val="126903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144000" cy="6248400"/>
          </a:xfrm>
          <a:prstGeom prst="rect">
            <a:avLst/>
          </a:prstGeom>
        </p:spPr>
      </p:pic>
    </p:spTree>
    <p:extLst>
      <p:ext uri="{BB962C8B-B14F-4D97-AF65-F5344CB8AC3E}">
        <p14:creationId xmlns:p14="http://schemas.microsoft.com/office/powerpoint/2010/main" val="2391703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664305"/>
            <a:ext cx="4572000" cy="2308324"/>
          </a:xfrm>
          <a:prstGeom prst="rect">
            <a:avLst/>
          </a:prstGeom>
        </p:spPr>
        <p:txBody>
          <a:bodyPr>
            <a:spAutoFit/>
          </a:bodyPr>
          <a:lstStyle/>
          <a:p>
            <a:r>
              <a:rPr lang="en-US" dirty="0"/>
              <a:t>After losing almost everything to Hurricane Katrina, </a:t>
            </a:r>
            <a:r>
              <a:rPr lang="en-US" dirty="0" err="1"/>
              <a:t>Shantel</a:t>
            </a:r>
            <a:r>
              <a:rPr lang="en-US" dirty="0"/>
              <a:t> Smith and her family have lost almost everything again. For several days after the storm eased, they stayed with a relative while waters receded. They saw one of their houses in a photo on Facebook, only its roof peeking above the water.</a:t>
            </a:r>
          </a:p>
          <a:p>
            <a:endParaRPr lang="en-US" dirty="0"/>
          </a:p>
        </p:txBody>
      </p:sp>
    </p:spTree>
    <p:extLst>
      <p:ext uri="{BB962C8B-B14F-4D97-AF65-F5344CB8AC3E}">
        <p14:creationId xmlns:p14="http://schemas.microsoft.com/office/powerpoint/2010/main" val="2271744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97839"/>
            <a:ext cx="4572000" cy="2585323"/>
          </a:xfrm>
          <a:prstGeom prst="rect">
            <a:avLst/>
          </a:prstGeom>
        </p:spPr>
        <p:txBody>
          <a:bodyPr>
            <a:spAutoFit/>
          </a:bodyPr>
          <a:lstStyle/>
          <a:p>
            <a:r>
              <a:rPr lang="en-US" dirty="0"/>
              <a:t>Depressive disorders and post-traumatic stress disorder, which are afflicting </a:t>
            </a:r>
            <a:r>
              <a:rPr lang="en-US" dirty="0" smtClean="0"/>
              <a:t>Louisianans </a:t>
            </a:r>
            <a:r>
              <a:rPr lang="en-US" dirty="0"/>
              <a:t>in the wake of the Great Flood, can be common after a disaster. Women are more likely to develop depression and anxiety and men are more likely to turn to drugs and alcohol, said </a:t>
            </a:r>
            <a:r>
              <a:rPr lang="en-US" dirty="0">
                <a:hlinkClick r:id="rId2"/>
              </a:rPr>
              <a:t>Carol North, a psychiatry professor at the University of Texas Southwestern Medical Center.</a:t>
            </a:r>
            <a:endParaRPr lang="en-US" dirty="0"/>
          </a:p>
        </p:txBody>
      </p:sp>
    </p:spTree>
    <p:extLst>
      <p:ext uri="{BB962C8B-B14F-4D97-AF65-F5344CB8AC3E}">
        <p14:creationId xmlns:p14="http://schemas.microsoft.com/office/powerpoint/2010/main" val="2178167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Baton Rouge by the Mississippi </a:t>
            </a:r>
            <a:endParaRPr lang="en-US" dirty="0"/>
          </a:p>
        </p:txBody>
      </p:sp>
      <p:pic>
        <p:nvPicPr>
          <p:cNvPr id="1026" name="Picture 2" descr="Image result for baton rou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2315661"/>
            <a:ext cx="7886700" cy="306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30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Rain</a:t>
            </a:r>
            <a:endParaRPr lang="en-US" dirty="0"/>
          </a:p>
        </p:txBody>
      </p:sp>
      <p:sp>
        <p:nvSpPr>
          <p:cNvPr id="3" name="Content Placeholder 2"/>
          <p:cNvSpPr>
            <a:spLocks noGrp="1"/>
          </p:cNvSpPr>
          <p:nvPr>
            <p:ph idx="1"/>
          </p:nvPr>
        </p:nvSpPr>
        <p:spPr/>
        <p:txBody>
          <a:bodyPr/>
          <a:lstStyle/>
          <a:p>
            <a:r>
              <a:rPr lang="en-US" dirty="0" smtClean="0"/>
              <a:t>Average annual Rainfall</a:t>
            </a:r>
          </a:p>
          <a:p>
            <a:r>
              <a:rPr lang="en-US" dirty="0" smtClean="0"/>
              <a:t>Baton Rouge	60.7 inches</a:t>
            </a:r>
          </a:p>
          <a:p>
            <a:r>
              <a:rPr lang="en-US" dirty="0" smtClean="0"/>
              <a:t>Lafayette		60.5 inches</a:t>
            </a:r>
          </a:p>
          <a:p>
            <a:r>
              <a:rPr lang="en-US" dirty="0" smtClean="0"/>
              <a:t>Hammond		62.6 inches</a:t>
            </a:r>
            <a:endParaRPr lang="en-US" dirty="0"/>
          </a:p>
        </p:txBody>
      </p:sp>
    </p:spTree>
    <p:extLst>
      <p:ext uri="{BB962C8B-B14F-4D97-AF65-F5344CB8AC3E}">
        <p14:creationId xmlns:p14="http://schemas.microsoft.com/office/powerpoint/2010/main" val="239144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Rain</a:t>
            </a:r>
            <a:br>
              <a:rPr lang="en-US" dirty="0" smtClean="0"/>
            </a:br>
            <a:r>
              <a:rPr lang="en-US" dirty="0" smtClean="0"/>
              <a:t>2016</a:t>
            </a:r>
            <a:endParaRPr lang="en-US" dirty="0"/>
          </a:p>
        </p:txBody>
      </p:sp>
      <p:sp>
        <p:nvSpPr>
          <p:cNvPr id="3" name="Content Placeholder 2"/>
          <p:cNvSpPr>
            <a:spLocks noGrp="1"/>
          </p:cNvSpPr>
          <p:nvPr>
            <p:ph idx="1"/>
          </p:nvPr>
        </p:nvSpPr>
        <p:spPr/>
        <p:txBody>
          <a:bodyPr/>
          <a:lstStyle/>
          <a:p>
            <a:r>
              <a:rPr lang="en-US" dirty="0" smtClean="0"/>
              <a:t>On Thursday, August, 11, 2016, the rain began.</a:t>
            </a:r>
            <a:endParaRPr lang="en-US" dirty="0"/>
          </a:p>
        </p:txBody>
      </p:sp>
    </p:spTree>
    <p:extLst>
      <p:ext uri="{BB962C8B-B14F-4D97-AF65-F5344CB8AC3E}">
        <p14:creationId xmlns:p14="http://schemas.microsoft.com/office/powerpoint/2010/main" val="492705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82961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4000" dirty="0" smtClean="0"/>
              <a:t>Unprecedented Record Rain, </a:t>
            </a:r>
            <a:br>
              <a:rPr lang="en-US" sz="4000" dirty="0" smtClean="0"/>
            </a:br>
            <a:r>
              <a:rPr lang="en-US" sz="4000" dirty="0" smtClean="0"/>
              <a:t>Aug 2016</a:t>
            </a:r>
            <a:endParaRPr lang="en-US" sz="4000" dirty="0"/>
          </a:p>
        </p:txBody>
      </p:sp>
      <p:sp>
        <p:nvSpPr>
          <p:cNvPr id="3" name="Content Placeholder 2"/>
          <p:cNvSpPr>
            <a:spLocks noGrp="1"/>
          </p:cNvSpPr>
          <p:nvPr>
            <p:ph idx="1"/>
          </p:nvPr>
        </p:nvSpPr>
        <p:spPr>
          <a:xfrm>
            <a:off x="1072828" y="1678328"/>
            <a:ext cx="7804954" cy="5179671"/>
          </a:xfrm>
        </p:spPr>
        <p:txBody>
          <a:bodyPr>
            <a:normAutofit/>
          </a:bodyPr>
          <a:lstStyle/>
          <a:p>
            <a:r>
              <a:rPr lang="en-US" sz="3200" dirty="0" smtClean="0"/>
              <a:t>Initially:</a:t>
            </a:r>
          </a:p>
          <a:p>
            <a:r>
              <a:rPr lang="en-US" sz="3200" dirty="0" smtClean="0"/>
              <a:t>Most </a:t>
            </a:r>
            <a:r>
              <a:rPr lang="en-US" sz="3200" dirty="0" smtClean="0"/>
              <a:t>catastrophic rain since Superstorm Sandy</a:t>
            </a:r>
          </a:p>
          <a:p>
            <a:r>
              <a:rPr lang="en-US" sz="3200" dirty="0" smtClean="0"/>
              <a:t>20” fell within hours </a:t>
            </a:r>
          </a:p>
          <a:p>
            <a:r>
              <a:rPr lang="en-US" sz="3200" dirty="0" smtClean="0"/>
              <a:t>Governor declared state of emergency</a:t>
            </a:r>
            <a:r>
              <a:rPr lang="en-US" sz="3200" dirty="0"/>
              <a:t> </a:t>
            </a:r>
            <a:endParaRPr lang="en-US" sz="3200" dirty="0" smtClean="0"/>
          </a:p>
          <a:p>
            <a:r>
              <a:rPr lang="en-US" sz="3200" dirty="0" smtClean="0"/>
              <a:t>Coast </a:t>
            </a:r>
            <a:r>
              <a:rPr lang="en-US" sz="3200" dirty="0"/>
              <a:t>Guard </a:t>
            </a:r>
            <a:r>
              <a:rPr lang="en-US" sz="3200" dirty="0" smtClean="0"/>
              <a:t>rescued 20,000 (weather.com)</a:t>
            </a:r>
          </a:p>
          <a:p>
            <a:pPr lvl="1"/>
            <a:r>
              <a:rPr lang="en-US" sz="2800" dirty="0"/>
              <a:t>Ten thousand in </a:t>
            </a:r>
            <a:r>
              <a:rPr lang="en-US" sz="2800" dirty="0" smtClean="0"/>
              <a:t>shelters (weather.com)</a:t>
            </a:r>
          </a:p>
          <a:p>
            <a:pPr lvl="1"/>
            <a:r>
              <a:rPr lang="en-US" sz="2800" dirty="0" smtClean="0"/>
              <a:t>36,000 filed for disaster aid</a:t>
            </a:r>
            <a:endParaRPr lang="en-US" sz="2800" dirty="0"/>
          </a:p>
          <a:p>
            <a:r>
              <a:rPr lang="en-US" sz="3200" dirty="0" smtClean="0"/>
              <a:t>Governor request $4 billion flood aid  </a:t>
            </a:r>
          </a:p>
          <a:p>
            <a:endParaRPr lang="en-US" dirty="0"/>
          </a:p>
          <a:p>
            <a:endParaRPr lang="en-US" dirty="0"/>
          </a:p>
        </p:txBody>
      </p:sp>
    </p:spTree>
    <p:extLst>
      <p:ext uri="{BB962C8B-B14F-4D97-AF65-F5344CB8AC3E}">
        <p14:creationId xmlns:p14="http://schemas.microsoft.com/office/powerpoint/2010/main" val="934085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After the Flood</a:t>
            </a:r>
            <a:br>
              <a:rPr lang="en-US" dirty="0" smtClean="0"/>
            </a:br>
            <a:r>
              <a:rPr lang="en-US" dirty="0" smtClean="0"/>
              <a:t>2018</a:t>
            </a:r>
            <a:endParaRPr lang="en-US" dirty="0"/>
          </a:p>
        </p:txBody>
      </p:sp>
      <p:sp>
        <p:nvSpPr>
          <p:cNvPr id="5" name="Content Placeholder 4"/>
          <p:cNvSpPr>
            <a:spLocks noGrp="1"/>
          </p:cNvSpPr>
          <p:nvPr>
            <p:ph idx="1"/>
          </p:nvPr>
        </p:nvSpPr>
        <p:spPr/>
        <p:txBody>
          <a:bodyPr>
            <a:normAutofit fontScale="92500" lnSpcReduction="20000"/>
          </a:bodyPr>
          <a:lstStyle/>
          <a:p>
            <a:pPr marL="514350" indent="-514350">
              <a:buAutoNum type="arabicPeriod"/>
            </a:pPr>
            <a:r>
              <a:rPr lang="en-US" dirty="0" smtClean="0"/>
              <a:t>Massive rain in August 2016</a:t>
            </a:r>
          </a:p>
          <a:p>
            <a:pPr marL="514350" indent="-514350">
              <a:buAutoNum type="arabicPeriod"/>
            </a:pPr>
            <a:r>
              <a:rPr lang="en-US" dirty="0" smtClean="0"/>
              <a:t>Sheets of rain for hours: 2 inches per hour</a:t>
            </a:r>
          </a:p>
          <a:p>
            <a:pPr marL="514350" indent="-514350">
              <a:buAutoNum type="arabicPeriod"/>
            </a:pPr>
            <a:r>
              <a:rPr lang="en-US" dirty="0" smtClean="0"/>
              <a:t>1,000 year flood</a:t>
            </a:r>
          </a:p>
          <a:p>
            <a:pPr marL="514350" indent="-514350">
              <a:buAutoNum type="arabicPeriod"/>
            </a:pPr>
            <a:r>
              <a:rPr lang="en-US" dirty="0" smtClean="0"/>
              <a:t>Up to 31 inches of rain fell in some areas; 7.1 trillion gallons (Hurricane Katrina left 2.1 trillion gallons); enough to fill Lake Ponchartrain 4 times over.  </a:t>
            </a:r>
            <a:r>
              <a:rPr lang="en-US" dirty="0" smtClean="0"/>
              <a:t>Average of over 20 inches of rain in 48 plus hours.</a:t>
            </a:r>
          </a:p>
          <a:p>
            <a:pPr marL="514350" indent="-514350">
              <a:buAutoNum type="arabicPeriod"/>
            </a:pPr>
            <a:r>
              <a:rPr lang="en-US" dirty="0" smtClean="0"/>
              <a:t>Hurricane Harvey: 51.88 inches of rain:</a:t>
            </a:r>
            <a:r>
              <a:rPr lang="en-US" dirty="0" smtClean="0"/>
              <a:t> 33 trillion gallons of water                                                                                                                                                                                                                                                                                                                                                                                                                                                                                                     </a:t>
            </a:r>
            <a:endParaRPr lang="en-US" dirty="0"/>
          </a:p>
        </p:txBody>
      </p:sp>
    </p:spTree>
    <p:extLst>
      <p:ext uri="{BB962C8B-B14F-4D97-AF65-F5344CB8AC3E}">
        <p14:creationId xmlns:p14="http://schemas.microsoft.com/office/powerpoint/2010/main" val="1789104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1670</TotalTime>
  <Words>844</Words>
  <Application>Microsoft Macintosh PowerPoint</Application>
  <PresentationFormat>On-screen Show (4:3)</PresentationFormat>
  <Paragraphs>93</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After The Flood</vt:lpstr>
      <vt:lpstr>After the Flood: Effects on Children 2018</vt:lpstr>
      <vt:lpstr>Baton Rouge by the Mississippi </vt:lpstr>
      <vt:lpstr>The Rain</vt:lpstr>
      <vt:lpstr>The Rain 2016</vt:lpstr>
      <vt:lpstr>PowerPoint Presentation</vt:lpstr>
      <vt:lpstr>Unprecedented Record Rain,  Aug 2016</vt:lpstr>
      <vt:lpstr>After the Flood 2018</vt:lpstr>
      <vt:lpstr>PowerPoint Presentation</vt:lpstr>
      <vt:lpstr>PowerPoint Presentation</vt:lpstr>
      <vt:lpstr>This was Life Threatening </vt:lpstr>
      <vt:lpstr>PowerPoint Presentation</vt:lpstr>
      <vt:lpstr>Flooded Parishes in Louisiana August 2016</vt:lpstr>
      <vt:lpstr>Rescues </vt:lpstr>
      <vt:lpstr>PowerPoint Presentation</vt:lpstr>
      <vt:lpstr>Thousands of Families Took Shelter;  Their Homes Damaged</vt:lpstr>
      <vt:lpstr>PowerPoint Presentation</vt:lpstr>
      <vt:lpstr>After the Flood: Effect on Children 2018 </vt:lpstr>
      <vt:lpstr>After the Flood: Its Effect on Children 2018</vt:lpstr>
      <vt:lpstr>New Routes to Medication</vt:lpstr>
      <vt:lpstr>PowerPoint Presentation</vt:lpstr>
      <vt:lpstr>PowerPoint Presentation</vt:lpstr>
      <vt:lpstr>PowerPoint Presentation</vt:lpstr>
      <vt:lpstr>After the Flood 2017</vt:lpstr>
      <vt:lpstr>PowerPoint Presentation</vt:lpstr>
      <vt:lpstr>After the Flood 2018</vt:lpstr>
      <vt:lpstr>After the Flood 2018</vt:lpstr>
      <vt:lpstr>After the Flood: Effect on Children 2018</vt:lpstr>
      <vt:lpstr>PowerPoint Presentation</vt:lpstr>
      <vt:lpstr>After the Flood 2018</vt:lpstr>
      <vt:lpstr>After Effects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After The Flood</dc:title>
  <dc:creator>Claude J. Tellis</dc:creator>
  <cp:lastModifiedBy>Claude J. Tellis</cp:lastModifiedBy>
  <cp:revision>34</cp:revision>
  <dcterms:created xsi:type="dcterms:W3CDTF">2018-04-01T14:42:28Z</dcterms:created>
  <dcterms:modified xsi:type="dcterms:W3CDTF">2018-04-05T23:27:28Z</dcterms:modified>
</cp:coreProperties>
</file>