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2" r:id="rId2"/>
    <p:sldId id="263" r:id="rId3"/>
    <p:sldId id="262" r:id="rId4"/>
    <p:sldId id="256" r:id="rId5"/>
    <p:sldId id="257" r:id="rId6"/>
    <p:sldId id="266" r:id="rId7"/>
    <p:sldId id="264" r:id="rId8"/>
    <p:sldId id="265" r:id="rId9"/>
    <p:sldId id="258" r:id="rId10"/>
    <p:sldId id="259" r:id="rId11"/>
    <p:sldId id="261" r:id="rId12"/>
    <p:sldId id="268" r:id="rId13"/>
    <p:sldId id="269" r:id="rId14"/>
    <p:sldId id="270"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0" d="100"/>
          <a:sy n="60" d="100"/>
        </p:scale>
        <p:origin x="1394"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35E80-0B8A-5847-A742-3E7765B25319}" type="datetimeFigureOut">
              <a:rPr lang="en-US" smtClean="0"/>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A907F-8ABE-8245-8B04-80D37FDB38DD}" type="slidenum">
              <a:rPr lang="en-US" smtClean="0"/>
              <a:t>‹#›</a:t>
            </a:fld>
            <a:endParaRPr lang="en-US"/>
          </a:p>
        </p:txBody>
      </p:sp>
    </p:spTree>
    <p:extLst>
      <p:ext uri="{BB962C8B-B14F-4D97-AF65-F5344CB8AC3E}">
        <p14:creationId xmlns:p14="http://schemas.microsoft.com/office/powerpoint/2010/main" val="1683035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66175-68B1-C146-B6AD-EA61E2AF5FD0}" type="slidenum">
              <a:rPr lang="en-US" smtClean="0"/>
              <a:t>6</a:t>
            </a:fld>
            <a:endParaRPr lang="en-US"/>
          </a:p>
        </p:txBody>
      </p:sp>
    </p:spTree>
    <p:extLst>
      <p:ext uri="{BB962C8B-B14F-4D97-AF65-F5344CB8AC3E}">
        <p14:creationId xmlns:p14="http://schemas.microsoft.com/office/powerpoint/2010/main" val="119393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Poor air quality becomes even worse as temperatures continue to rise. Greater warmth and sunlight interact with exhaust to produce more ground-level ozone, a common pollutant and powerful lung irritant. Warming temperatures can aggravate the effects of air pollution. Increased levels of particulates exacerbate preexisting respiratory conditions and lead to higher rates of hospitalization and death. </a:t>
            </a:r>
          </a:p>
          <a:p>
            <a:endParaRPr lang="en-US" dirty="0"/>
          </a:p>
        </p:txBody>
      </p:sp>
      <p:sp>
        <p:nvSpPr>
          <p:cNvPr id="4" name="Slide Number Placeholder 3"/>
          <p:cNvSpPr>
            <a:spLocks noGrp="1"/>
          </p:cNvSpPr>
          <p:nvPr>
            <p:ph type="sldNum" sz="quarter" idx="10"/>
          </p:nvPr>
        </p:nvSpPr>
        <p:spPr/>
        <p:txBody>
          <a:bodyPr/>
          <a:lstStyle/>
          <a:p>
            <a:fld id="{B2A66175-68B1-C146-B6AD-EA61E2AF5FD0}" type="slidenum">
              <a:rPr lang="en-US" smtClean="0"/>
              <a:t>7</a:t>
            </a:fld>
            <a:endParaRPr lang="en-US"/>
          </a:p>
        </p:txBody>
      </p:sp>
    </p:spTree>
    <p:extLst>
      <p:ext uri="{BB962C8B-B14F-4D97-AF65-F5344CB8AC3E}">
        <p14:creationId xmlns:p14="http://schemas.microsoft.com/office/powerpoint/2010/main" val="215662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a:solidFill>
                  <a:schemeClr val="tx1"/>
                </a:solidFill>
                <a:effectLst/>
                <a:latin typeface="Arial" charset="0"/>
                <a:ea typeface="ＭＳ Ｐゴシック" charset="0"/>
                <a:cs typeface="ＭＳ Ｐゴシック" charset="0"/>
              </a:rPr>
              <a:t>The Wisconsin-based health system is the first in the U.S. to achieve complete energy independence: as of October, 2014, it produces more energy than it consumes. Gunderson reached its goal by improving energy efficiency by more than 40 percent (for a savings of almost $2 million), and investing in renewable energy sources,  including solar power, geothermal energy, wind turbines, dairy digesters, combined heat and power (CHP), and a biomass boiler. </a:t>
            </a:r>
          </a:p>
        </p:txBody>
      </p:sp>
      <p:sp>
        <p:nvSpPr>
          <p:cNvPr id="4" name="3 Marcador de número de diapositiva"/>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245CE3-4F07-294F-BFFD-112487F08B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838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C99CC5-44EA-CD42-B54E-97DA5699B245}"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284756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99CC5-44EA-CD42-B54E-97DA5699B245}"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240136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99CC5-44EA-CD42-B54E-97DA5699B245}"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149577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13"/>
          <p:cNvSpPr>
            <a:spLocks noGrp="1" noChangeArrowheads="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14"/>
          <p:cNvSpPr>
            <a:spLocks noGrp="1" noChangeArrowheads="1"/>
          </p:cNvSpPr>
          <p:nvPr>
            <p:ph type="sldNum" sz="quarter" idx="12"/>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2275A28-2083-477F-8558-8755ED9D8350}"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900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99CC5-44EA-CD42-B54E-97DA5699B245}"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335102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99CC5-44EA-CD42-B54E-97DA5699B245}"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214871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99CC5-44EA-CD42-B54E-97DA5699B245}"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203240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C99CC5-44EA-CD42-B54E-97DA5699B245}"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298992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99CC5-44EA-CD42-B54E-97DA5699B245}"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231769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99CC5-44EA-CD42-B54E-97DA5699B245}"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5641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99CC5-44EA-CD42-B54E-97DA5699B245}"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26699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99CC5-44EA-CD42-B54E-97DA5699B245}"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3CEAF-951A-D14A-8AED-E0F4D01AA072}" type="slidenum">
              <a:rPr lang="en-US" smtClean="0"/>
              <a:t>‹#›</a:t>
            </a:fld>
            <a:endParaRPr lang="en-US"/>
          </a:p>
        </p:txBody>
      </p:sp>
    </p:spTree>
    <p:extLst>
      <p:ext uri="{BB962C8B-B14F-4D97-AF65-F5344CB8AC3E}">
        <p14:creationId xmlns:p14="http://schemas.microsoft.com/office/powerpoint/2010/main" val="91709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99CC5-44EA-CD42-B54E-97DA5699B245}" type="datetimeFigureOut">
              <a:rPr lang="en-US" smtClean="0"/>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3CEAF-951A-D14A-8AED-E0F4D01AA072}" type="slidenum">
              <a:rPr lang="en-US" smtClean="0"/>
              <a:t>‹#›</a:t>
            </a:fld>
            <a:endParaRPr lang="en-US"/>
          </a:p>
        </p:txBody>
      </p:sp>
    </p:spTree>
    <p:extLst>
      <p:ext uri="{BB962C8B-B14F-4D97-AF65-F5344CB8AC3E}">
        <p14:creationId xmlns:p14="http://schemas.microsoft.com/office/powerpoint/2010/main" val="254662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noha"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 Clinical climate change teaching at Georgetown University School of Medicine</a:t>
            </a:r>
          </a:p>
          <a:p>
            <a:pPr marL="0" indent="0" algn="ctr">
              <a:buNone/>
            </a:pPr>
            <a:endParaRPr lang="en-US" dirty="0"/>
          </a:p>
          <a:p>
            <a:pPr marL="0" indent="0" algn="ctr">
              <a:buNone/>
            </a:pPr>
            <a:r>
              <a:rPr lang="en-US" dirty="0"/>
              <a:t>Caroline Wellbery MD</a:t>
            </a:r>
          </a:p>
          <a:p>
            <a:pPr marL="0" indent="0" algn="ctr">
              <a:buNone/>
            </a:pPr>
            <a:r>
              <a:rPr lang="en-US" dirty="0"/>
              <a:t>Professor</a:t>
            </a:r>
          </a:p>
          <a:p>
            <a:pPr marL="0" indent="0" algn="ctr">
              <a:buNone/>
            </a:pPr>
            <a:r>
              <a:rPr lang="en-US" dirty="0"/>
              <a:t>Family Medicine</a:t>
            </a:r>
          </a:p>
        </p:txBody>
      </p:sp>
    </p:spTree>
    <p:extLst>
      <p:ext uri="{BB962C8B-B14F-4D97-AF65-F5344CB8AC3E}">
        <p14:creationId xmlns:p14="http://schemas.microsoft.com/office/powerpoint/2010/main" val="122303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Using the Air quality index (AQI). Calculate today’s air quality based on the zip code of the place you grew up in. If you grew up in another country, </a:t>
            </a:r>
            <a:r>
              <a:rPr lang="en-US" dirty="0" err="1"/>
              <a:t>google</a:t>
            </a:r>
            <a:r>
              <a:rPr lang="en-US" dirty="0"/>
              <a:t> air quality of the nearest city you grew up in. How does the air quality compare to that of New </a:t>
            </a:r>
            <a:r>
              <a:rPr lang="en-US" dirty="0" err="1"/>
              <a:t>Dehli</a:t>
            </a:r>
            <a:r>
              <a:rPr lang="en-US" dirty="0"/>
              <a:t>?</a:t>
            </a:r>
          </a:p>
          <a:p>
            <a:endParaRPr lang="en-US" dirty="0"/>
          </a:p>
        </p:txBody>
      </p:sp>
    </p:spTree>
    <p:extLst>
      <p:ext uri="{BB962C8B-B14F-4D97-AF65-F5344CB8AC3E}">
        <p14:creationId xmlns:p14="http://schemas.microsoft.com/office/powerpoint/2010/main" val="48863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Can and should you talk to your patients about the respiratory effects of air pollution? Climate change?</a:t>
            </a:r>
          </a:p>
          <a:p>
            <a:pPr marL="0" indent="0">
              <a:buNone/>
            </a:pPr>
            <a:endParaRPr lang="en-US" dirty="0"/>
          </a:p>
        </p:txBody>
      </p:sp>
    </p:spTree>
    <p:extLst>
      <p:ext uri="{BB962C8B-B14F-4D97-AF65-F5344CB8AC3E}">
        <p14:creationId xmlns:p14="http://schemas.microsoft.com/office/powerpoint/2010/main" val="204776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should students go from </a:t>
            </a:r>
            <a:r>
              <a:rPr lang="en-US" dirty="0" err="1"/>
              <a:t>here?Summary</a:t>
            </a:r>
            <a:r>
              <a:rPr lang="en-US" dirty="0"/>
              <a:t> messages</a:t>
            </a:r>
          </a:p>
        </p:txBody>
      </p:sp>
      <p:sp>
        <p:nvSpPr>
          <p:cNvPr id="3" name="Content Placeholder 2"/>
          <p:cNvSpPr>
            <a:spLocks noGrp="1"/>
          </p:cNvSpPr>
          <p:nvPr>
            <p:ph idx="1"/>
          </p:nvPr>
        </p:nvSpPr>
        <p:spPr/>
        <p:txBody>
          <a:bodyPr/>
          <a:lstStyle/>
          <a:p>
            <a:r>
              <a:rPr lang="en-US" dirty="0"/>
              <a:t>The only solution is to use less energy/burn fewer fossil fuels</a:t>
            </a:r>
          </a:p>
          <a:p>
            <a:r>
              <a:rPr lang="en-US" dirty="0"/>
              <a:t>Education: Competencies, requirements</a:t>
            </a:r>
          </a:p>
          <a:p>
            <a:r>
              <a:rPr lang="en-US" dirty="0"/>
              <a:t>Patient care</a:t>
            </a:r>
          </a:p>
          <a:p>
            <a:r>
              <a:rPr lang="en-US" dirty="0"/>
              <a:t>Local activism</a:t>
            </a:r>
          </a:p>
          <a:p>
            <a:r>
              <a:rPr lang="en-US" dirty="0"/>
              <a:t>Large-scale activism</a:t>
            </a:r>
          </a:p>
        </p:txBody>
      </p:sp>
      <p:pic>
        <p:nvPicPr>
          <p:cNvPr id="4" name="Content Placeholder 3">
            <a:extLst>
              <a:ext uri="{FF2B5EF4-FFF2-40B4-BE49-F238E27FC236}">
                <a16:creationId xmlns:a16="http://schemas.microsoft.com/office/drawing/2014/main" id="{96E88E77-93C5-3040-ACF4-8990B1B67F20}"/>
              </a:ext>
            </a:extLst>
          </p:cNvPr>
          <p:cNvPicPr>
            <a:picLocks noChangeAspect="1"/>
          </p:cNvPicPr>
          <p:nvPr/>
        </p:nvPicPr>
        <p:blipFill>
          <a:blip r:embed="rId2"/>
          <a:srcRect l="-41871" r="-41871"/>
          <a:stretch>
            <a:fillRect/>
          </a:stretch>
        </p:blipFill>
        <p:spPr>
          <a:xfrm>
            <a:off x="3394364" y="3284113"/>
            <a:ext cx="5444836" cy="2994450"/>
          </a:xfrm>
          <a:prstGeom prst="rect">
            <a:avLst/>
          </a:prstGeom>
        </p:spPr>
      </p:pic>
    </p:spTree>
    <p:extLst>
      <p:ext uri="{BB962C8B-B14F-4D97-AF65-F5344CB8AC3E}">
        <p14:creationId xmlns:p14="http://schemas.microsoft.com/office/powerpoint/2010/main" val="87878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care example</a:t>
            </a:r>
            <a:br>
              <a:rPr lang="en-US" dirty="0"/>
            </a:br>
            <a:r>
              <a:rPr lang="en-US" dirty="0"/>
              <a:t>Personal </a:t>
            </a:r>
            <a:r>
              <a:rPr lang="en-US" dirty="0" err="1"/>
              <a:t>behaviors:Teach</a:t>
            </a:r>
            <a:r>
              <a:rPr lang="en-US" dirty="0"/>
              <a:t> co-benefits</a:t>
            </a:r>
          </a:p>
        </p:txBody>
      </p:sp>
      <p:pic>
        <p:nvPicPr>
          <p:cNvPr id="4" name="Content Placeholder 3"/>
          <p:cNvPicPr>
            <a:picLocks noGrp="1" noChangeAspect="1"/>
          </p:cNvPicPr>
          <p:nvPr>
            <p:ph idx="1"/>
          </p:nvPr>
        </p:nvPicPr>
        <p:blipFill>
          <a:blip r:embed="rId2"/>
          <a:srcRect l="-18565" r="-18565"/>
          <a:stretch>
            <a:fillRect/>
          </a:stretch>
        </p:blipFill>
        <p:spPr/>
      </p:pic>
    </p:spTree>
    <p:extLst>
      <p:ext uri="{BB962C8B-B14F-4D97-AF65-F5344CB8AC3E}">
        <p14:creationId xmlns:p14="http://schemas.microsoft.com/office/powerpoint/2010/main" val="45346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sted-image.png"/>
          <p:cNvPicPr/>
          <p:nvPr/>
        </p:nvPicPr>
        <p:blipFill rotWithShape="1">
          <a:blip r:embed="rId3" cstate="screen">
            <a:extLst>
              <a:ext uri="{28A0092B-C50C-407E-A947-70E740481C1C}">
                <a14:useLocalDpi xmlns:a14="http://schemas.microsoft.com/office/drawing/2010/main"/>
              </a:ext>
            </a:extLst>
          </a:blip>
          <a:srcRect/>
          <a:stretch/>
        </p:blipFill>
        <p:spPr>
          <a:xfrm>
            <a:off x="4737870" y="4757974"/>
            <a:ext cx="4406130" cy="2100026"/>
          </a:xfrm>
          <a:prstGeom prst="rect">
            <a:avLst/>
          </a:prstGeom>
          <a:ln w="12700">
            <a:miter lim="400000"/>
          </a:ln>
        </p:spPr>
      </p:pic>
      <p:sp>
        <p:nvSpPr>
          <p:cNvPr id="2" name="Title 1"/>
          <p:cNvSpPr>
            <a:spLocks noGrp="1"/>
          </p:cNvSpPr>
          <p:nvPr>
            <p:ph type="title"/>
          </p:nvPr>
        </p:nvSpPr>
        <p:spPr>
          <a:xfrm>
            <a:off x="467544" y="1052736"/>
            <a:ext cx="9015412" cy="1238250"/>
          </a:xfrm>
        </p:spPr>
        <p:txBody>
          <a:bodyPr/>
          <a:lstStyle/>
          <a:p>
            <a:r>
              <a:rPr lang="en-US" sz="3200" dirty="0">
                <a:solidFill>
                  <a:srgbClr val="5D7E00"/>
                </a:solidFill>
              </a:rPr>
              <a:t>Gundersen Health, </a:t>
            </a:r>
            <a:r>
              <a:rPr lang="en-US" sz="2000" dirty="0">
                <a:solidFill>
                  <a:srgbClr val="5D7E00"/>
                </a:solidFill>
              </a:rPr>
              <a:t>USA</a:t>
            </a:r>
          </a:p>
        </p:txBody>
      </p:sp>
      <p:sp>
        <p:nvSpPr>
          <p:cNvPr id="3" name="Text Placeholder 2"/>
          <p:cNvSpPr>
            <a:spLocks noGrp="1"/>
          </p:cNvSpPr>
          <p:nvPr>
            <p:ph type="body" sz="half" idx="1"/>
          </p:nvPr>
        </p:nvSpPr>
        <p:spPr>
          <a:xfrm>
            <a:off x="338667" y="2150533"/>
            <a:ext cx="4593373" cy="4374811"/>
          </a:xfrm>
        </p:spPr>
        <p:txBody>
          <a:bodyPr>
            <a:noAutofit/>
          </a:bodyPr>
          <a:lstStyle/>
          <a:p>
            <a:pPr marL="0" indent="0">
              <a:lnSpc>
                <a:spcPct val="80000"/>
              </a:lnSpc>
              <a:spcBef>
                <a:spcPts val="0"/>
              </a:spcBef>
              <a:spcAft>
                <a:spcPts val="800"/>
              </a:spcAft>
              <a:buClr>
                <a:srgbClr val="5D7E00"/>
              </a:buClr>
              <a:buNone/>
            </a:pPr>
            <a:r>
              <a:rPr lang="en-US" sz="1800" dirty="0">
                <a:solidFill>
                  <a:srgbClr val="5D7E00"/>
                </a:solidFill>
                <a:latin typeface="+mj-lt"/>
              </a:rPr>
              <a:t>83% emissions cut since 2008.</a:t>
            </a:r>
          </a:p>
          <a:p>
            <a:pPr marL="0" indent="0">
              <a:lnSpc>
                <a:spcPct val="80000"/>
              </a:lnSpc>
              <a:spcBef>
                <a:spcPts val="0"/>
              </a:spcBef>
              <a:spcAft>
                <a:spcPts val="800"/>
              </a:spcAft>
              <a:buClr>
                <a:srgbClr val="5D7E00"/>
              </a:buClr>
              <a:buNone/>
            </a:pPr>
            <a:endParaRPr lang="en-US" sz="1800" dirty="0">
              <a:solidFill>
                <a:srgbClr val="5D7E00"/>
              </a:solidFill>
              <a:latin typeface="+mj-lt"/>
            </a:endParaRPr>
          </a:p>
          <a:p>
            <a:pPr marL="0" indent="0">
              <a:lnSpc>
                <a:spcPct val="80000"/>
              </a:lnSpc>
              <a:spcBef>
                <a:spcPts val="0"/>
              </a:spcBef>
              <a:spcAft>
                <a:spcPts val="800"/>
              </a:spcAft>
              <a:buClr>
                <a:srgbClr val="5D7E00"/>
              </a:buClr>
              <a:buNone/>
            </a:pPr>
            <a:r>
              <a:rPr lang="en-US" sz="1800" dirty="0">
                <a:solidFill>
                  <a:srgbClr val="5D7E00"/>
                </a:solidFill>
                <a:latin typeface="+mj-lt"/>
              </a:rPr>
              <a:t>Energy independence in 2014</a:t>
            </a:r>
            <a:endParaRPr lang="en-US" sz="1800" dirty="0"/>
          </a:p>
          <a:p>
            <a:pPr marL="182880" indent="-182880">
              <a:lnSpc>
                <a:spcPct val="80000"/>
              </a:lnSpc>
              <a:spcBef>
                <a:spcPts val="0"/>
              </a:spcBef>
              <a:spcAft>
                <a:spcPts val="800"/>
              </a:spcAft>
              <a:buClr>
                <a:srgbClr val="5D7E00"/>
              </a:buClr>
            </a:pPr>
            <a:r>
              <a:rPr lang="en-US" sz="1800" dirty="0"/>
              <a:t>60% Clean Renewable</a:t>
            </a:r>
          </a:p>
          <a:p>
            <a:pPr marL="182880" indent="-182880">
              <a:lnSpc>
                <a:spcPct val="80000"/>
              </a:lnSpc>
              <a:spcBef>
                <a:spcPts val="0"/>
              </a:spcBef>
              <a:spcAft>
                <a:spcPts val="800"/>
              </a:spcAft>
              <a:buClr>
                <a:srgbClr val="5D7E00"/>
              </a:buClr>
            </a:pPr>
            <a:r>
              <a:rPr lang="en-US" sz="1800" dirty="0"/>
              <a:t>40% Energy reduction</a:t>
            </a:r>
          </a:p>
          <a:p>
            <a:pPr marL="582930" lvl="1" indent="-182880">
              <a:lnSpc>
                <a:spcPct val="80000"/>
              </a:lnSpc>
              <a:spcBef>
                <a:spcPts val="0"/>
              </a:spcBef>
              <a:spcAft>
                <a:spcPts val="800"/>
              </a:spcAft>
              <a:buClr>
                <a:srgbClr val="5D7E00"/>
              </a:buClr>
            </a:pPr>
            <a:r>
              <a:rPr lang="en-US" sz="1800" dirty="0"/>
              <a:t>Saves US $2-million per year</a:t>
            </a:r>
          </a:p>
          <a:p>
            <a:pPr marL="182880" indent="-182880">
              <a:lnSpc>
                <a:spcPct val="80000"/>
              </a:lnSpc>
              <a:spcBef>
                <a:spcPts val="0"/>
              </a:spcBef>
              <a:spcAft>
                <a:spcPts val="800"/>
              </a:spcAft>
              <a:buClr>
                <a:srgbClr val="5D7E00"/>
              </a:buClr>
            </a:pPr>
            <a:r>
              <a:rPr lang="en-US" sz="1800" dirty="0"/>
              <a:t>Renewable energy</a:t>
            </a:r>
          </a:p>
          <a:p>
            <a:pPr marL="582930" lvl="1" indent="-182880">
              <a:lnSpc>
                <a:spcPct val="80000"/>
              </a:lnSpc>
              <a:spcBef>
                <a:spcPts val="0"/>
              </a:spcBef>
              <a:spcAft>
                <a:spcPts val="800"/>
              </a:spcAft>
              <a:buClr>
                <a:srgbClr val="5D7E00"/>
              </a:buClr>
            </a:pPr>
            <a:r>
              <a:rPr lang="en-US" sz="1800" dirty="0"/>
              <a:t>Solar power</a:t>
            </a:r>
          </a:p>
          <a:p>
            <a:pPr marL="582930" lvl="1" indent="-182880">
              <a:lnSpc>
                <a:spcPct val="80000"/>
              </a:lnSpc>
              <a:spcBef>
                <a:spcPts val="0"/>
              </a:spcBef>
              <a:spcAft>
                <a:spcPts val="800"/>
              </a:spcAft>
              <a:buClr>
                <a:srgbClr val="5D7E00"/>
              </a:buClr>
            </a:pPr>
            <a:r>
              <a:rPr lang="en-US" sz="1800" dirty="0"/>
              <a:t>Geothermal energy</a:t>
            </a:r>
          </a:p>
          <a:p>
            <a:pPr marL="582930" lvl="1" indent="-182880">
              <a:lnSpc>
                <a:spcPct val="80000"/>
              </a:lnSpc>
              <a:spcBef>
                <a:spcPts val="0"/>
              </a:spcBef>
              <a:spcAft>
                <a:spcPts val="800"/>
              </a:spcAft>
              <a:buClr>
                <a:srgbClr val="5D7E00"/>
              </a:buClr>
            </a:pPr>
            <a:r>
              <a:rPr lang="en-US" sz="1800" dirty="0"/>
              <a:t>Wind Turbines</a:t>
            </a:r>
          </a:p>
          <a:p>
            <a:pPr marL="582930" lvl="1" indent="-182880">
              <a:lnSpc>
                <a:spcPct val="80000"/>
              </a:lnSpc>
              <a:spcBef>
                <a:spcPts val="0"/>
              </a:spcBef>
              <a:spcAft>
                <a:spcPts val="800"/>
              </a:spcAft>
              <a:buClr>
                <a:srgbClr val="5D7E00"/>
              </a:buClr>
            </a:pPr>
            <a:r>
              <a:rPr lang="en-US" sz="1800" dirty="0"/>
              <a:t>Dairy digesters</a:t>
            </a:r>
          </a:p>
          <a:p>
            <a:pPr marL="582930" lvl="1" indent="-182880">
              <a:lnSpc>
                <a:spcPct val="80000"/>
              </a:lnSpc>
              <a:spcBef>
                <a:spcPts val="0"/>
              </a:spcBef>
              <a:spcAft>
                <a:spcPts val="800"/>
              </a:spcAft>
              <a:buClr>
                <a:srgbClr val="5D7E00"/>
              </a:buClr>
            </a:pPr>
            <a:r>
              <a:rPr lang="en-US" sz="1800" dirty="0"/>
              <a:t>Combined heat and power</a:t>
            </a:r>
          </a:p>
          <a:p>
            <a:pPr marL="582930" lvl="1" indent="-182880">
              <a:lnSpc>
                <a:spcPct val="80000"/>
              </a:lnSpc>
              <a:spcBef>
                <a:spcPts val="0"/>
              </a:spcBef>
              <a:spcAft>
                <a:spcPts val="800"/>
              </a:spcAft>
              <a:buClr>
                <a:srgbClr val="5D7E00"/>
              </a:buClr>
            </a:pPr>
            <a:r>
              <a:rPr lang="en-US" sz="1800" dirty="0"/>
              <a:t>Biomass boiler</a:t>
            </a:r>
          </a:p>
        </p:txBody>
      </p:sp>
      <p:sp>
        <p:nvSpPr>
          <p:cNvPr id="4" name="TextBox 3"/>
          <p:cNvSpPr txBox="1"/>
          <p:nvPr/>
        </p:nvSpPr>
        <p:spPr>
          <a:xfrm>
            <a:off x="5652120" y="4566320"/>
            <a:ext cx="3168352" cy="2308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Photo: Gundersen Health</a:t>
            </a:r>
          </a:p>
        </p:txBody>
      </p:sp>
      <p:pic>
        <p:nvPicPr>
          <p:cNvPr id="11" name="pasted-image.pdf"/>
          <p:cNvPicPr/>
          <p:nvPr/>
        </p:nvPicPr>
        <p:blipFill rotWithShape="1">
          <a:blip r:embed="rId4" cstate="screen">
            <a:extLst>
              <a:ext uri="{28A0092B-C50C-407E-A947-70E740481C1C}">
                <a14:useLocalDpi xmlns:a14="http://schemas.microsoft.com/office/drawing/2010/main"/>
              </a:ext>
            </a:extLst>
          </a:blip>
          <a:srcRect/>
          <a:stretch/>
        </p:blipFill>
        <p:spPr>
          <a:xfrm>
            <a:off x="6195928" y="2555992"/>
            <a:ext cx="2631205" cy="1780150"/>
          </a:xfrm>
          <a:prstGeom prst="rect">
            <a:avLst/>
          </a:prstGeom>
          <a:ln w="12700">
            <a:miter lim="400000"/>
          </a:ln>
        </p:spPr>
      </p:pic>
      <p:sp>
        <p:nvSpPr>
          <p:cNvPr id="13" name="Title 1"/>
          <p:cNvSpPr txBox="1">
            <a:spLocks/>
          </p:cNvSpPr>
          <p:nvPr/>
        </p:nvSpPr>
        <p:spPr>
          <a:xfrm>
            <a:off x="128588" y="207278"/>
            <a:ext cx="6910841" cy="12382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j-lt"/>
                <a:ea typeface="+mj-ea"/>
                <a:cs typeface="+mj-cs"/>
              </a:rPr>
              <a:t>Local Activism Example: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j-lt"/>
                <a:ea typeface="+mj-ea"/>
                <a:cs typeface="+mj-cs"/>
              </a:rPr>
              <a:t>Low Carbon Health Care:  </a:t>
            </a:r>
          </a:p>
          <a:p>
            <a:r>
              <a:rPr kumimoji="0" lang="en-US" sz="3200" b="1" i="0" u="none" strike="noStrike" kern="1200" cap="none" spc="0" normalizeH="0" baseline="0" noProof="0" dirty="0">
                <a:ln>
                  <a:noFill/>
                </a:ln>
                <a:solidFill>
                  <a:srgbClr val="000000"/>
                </a:solidFill>
                <a:effectLst/>
                <a:uLnTx/>
                <a:uFillTx/>
                <a:latin typeface="+mj-lt"/>
                <a:ea typeface="+mj-ea"/>
                <a:cs typeface="+mj-cs"/>
              </a:rPr>
              <a:t>Investing in Community Resilience</a:t>
            </a:r>
          </a:p>
          <a:p>
            <a:r>
              <a:rPr lang="en-US" sz="2000" dirty="0">
                <a:solidFill>
                  <a:srgbClr val="0070C0"/>
                </a:solidFill>
                <a:latin typeface="Franklin Gothic Book" charset="0"/>
                <a:ea typeface="Franklin Gothic Book" charset="0"/>
                <a:cs typeface="Franklin Gothic Book" charset="0"/>
              </a:rPr>
              <a:t>Courtesy Gary Cohen Healthcare without Harm </a:t>
            </a:r>
            <a:r>
              <a:rPr lang="en-US" sz="2000" dirty="0">
                <a:solidFill>
                  <a:srgbClr val="0070C0"/>
                </a:solidFill>
                <a:latin typeface="Franklin Gothic Book" charset="0"/>
                <a:ea typeface="Franklin Gothic Book" charset="0"/>
                <a:cs typeface="Franklin Gothic Book" charset="0"/>
                <a:hlinkClick r:id="rId5"/>
              </a:rPr>
              <a:t>https://www.noha</a:t>
            </a:r>
            <a:endParaRPr lang="en-US" sz="2000" dirty="0">
              <a:solidFill>
                <a:srgbClr val="0070C0"/>
              </a:solidFill>
              <a:latin typeface="Franklin Gothic Book" charset="0"/>
              <a:ea typeface="Franklin Gothic Book" charset="0"/>
              <a:cs typeface="Franklin Gothic Book" charset="0"/>
            </a:endParaRPr>
          </a:p>
          <a:p>
            <a:r>
              <a:rPr lang="en-US" sz="2000" dirty="0" err="1">
                <a:solidFill>
                  <a:srgbClr val="0070C0"/>
                </a:solidFill>
                <a:latin typeface="Franklin Gothic Book" charset="0"/>
                <a:ea typeface="Franklin Gothic Book" charset="0"/>
                <a:cs typeface="Franklin Gothic Book" charset="0"/>
              </a:rPr>
              <a:t>rm.org</a:t>
            </a:r>
            <a:r>
              <a:rPr lang="en-US" sz="2000" dirty="0">
                <a:solidFill>
                  <a:srgbClr val="0070C0"/>
                </a:solidFill>
                <a:latin typeface="Franklin Gothic Book" charset="0"/>
                <a:ea typeface="Franklin Gothic Book" charset="0"/>
                <a:cs typeface="Franklin Gothic Book" charset="0"/>
              </a:rPr>
              <a: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mj-lt"/>
              <a:ea typeface="+mj-ea"/>
              <a:cs typeface="+mj-cs"/>
            </a:endParaRPr>
          </a:p>
        </p:txBody>
      </p:sp>
    </p:spTree>
    <p:extLst>
      <p:ext uri="{BB962C8B-B14F-4D97-AF65-F5344CB8AC3E}">
        <p14:creationId xmlns:p14="http://schemas.microsoft.com/office/powerpoint/2010/main" val="235402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r>
              <a:rPr lang="en-US"/>
              <a:t>/Activism</a:t>
            </a:r>
            <a:endParaRPr lang="en-US" dirty="0"/>
          </a:p>
        </p:txBody>
      </p:sp>
      <p:pic>
        <p:nvPicPr>
          <p:cNvPr id="9" name="Content Placeholder 8"/>
          <p:cNvPicPr>
            <a:picLocks noGrp="1" noChangeAspect="1"/>
          </p:cNvPicPr>
          <p:nvPr>
            <p:ph idx="1"/>
          </p:nvPr>
        </p:nvPicPr>
        <p:blipFill>
          <a:blip r:embed="rId2"/>
          <a:srcRect l="18138" r="18138"/>
          <a:stretch>
            <a:fillRect/>
          </a:stretch>
        </p:blipFill>
        <p:spPr>
          <a:xfrm>
            <a:off x="1496600" y="1277112"/>
            <a:ext cx="6643997" cy="5342504"/>
          </a:xfrm>
        </p:spPr>
      </p:pic>
    </p:spTree>
    <p:extLst>
      <p:ext uri="{BB962C8B-B14F-4D97-AF65-F5344CB8AC3E}">
        <p14:creationId xmlns:p14="http://schemas.microsoft.com/office/powerpoint/2010/main" val="253099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Climate change in medical </a:t>
            </a:r>
            <a:r>
              <a:rPr lang="en-US"/>
              <a:t>education: What </a:t>
            </a:r>
            <a:r>
              <a:rPr lang="en-US" dirty="0"/>
              <a:t>to do? </a:t>
            </a:r>
          </a:p>
        </p:txBody>
      </p:sp>
      <p:sp>
        <p:nvSpPr>
          <p:cNvPr id="3" name="Content Placeholder 2"/>
          <p:cNvSpPr>
            <a:spLocks noGrp="1"/>
          </p:cNvSpPr>
          <p:nvPr>
            <p:ph idx="1"/>
          </p:nvPr>
        </p:nvSpPr>
        <p:spPr/>
        <p:txBody>
          <a:bodyPr/>
          <a:lstStyle/>
          <a:p>
            <a:r>
              <a:rPr lang="en-US" dirty="0"/>
              <a:t>Objectives</a:t>
            </a:r>
          </a:p>
          <a:p>
            <a:r>
              <a:rPr lang="en-US" dirty="0"/>
              <a:t>1.5 hour workshop</a:t>
            </a:r>
          </a:p>
          <a:p>
            <a:r>
              <a:rPr lang="en-US" dirty="0"/>
              <a:t>Third year FM clerkship module</a:t>
            </a:r>
          </a:p>
          <a:p>
            <a:r>
              <a:rPr lang="en-US" dirty="0"/>
              <a:t>Electives</a:t>
            </a:r>
          </a:p>
          <a:p>
            <a:r>
              <a:rPr lang="en-US" dirty="0"/>
              <a:t>Fellowship</a:t>
            </a:r>
          </a:p>
          <a:p>
            <a:endParaRPr lang="en-US" dirty="0"/>
          </a:p>
        </p:txBody>
      </p:sp>
      <p:pic>
        <p:nvPicPr>
          <p:cNvPr id="4" name="Content Placeholder 3">
            <a:extLst>
              <a:ext uri="{FF2B5EF4-FFF2-40B4-BE49-F238E27FC236}">
                <a16:creationId xmlns:a16="http://schemas.microsoft.com/office/drawing/2014/main" id="{937B5BAE-313A-214D-BB2C-9E716184454A}"/>
              </a:ext>
            </a:extLst>
          </p:cNvPr>
          <p:cNvPicPr>
            <a:picLocks noChangeAspect="1"/>
          </p:cNvPicPr>
          <p:nvPr/>
        </p:nvPicPr>
        <p:blipFill>
          <a:blip r:embed="rId2"/>
          <a:srcRect t="-10309" b="-10309"/>
          <a:stretch>
            <a:fillRect/>
          </a:stretch>
        </p:blipFill>
        <p:spPr>
          <a:xfrm>
            <a:off x="4167148" y="3709115"/>
            <a:ext cx="4672051" cy="2569448"/>
          </a:xfrm>
          <a:prstGeom prst="rect">
            <a:avLst/>
          </a:prstGeom>
        </p:spPr>
      </p:pic>
    </p:spTree>
    <p:extLst>
      <p:ext uri="{BB962C8B-B14F-4D97-AF65-F5344CB8AC3E}">
        <p14:creationId xmlns:p14="http://schemas.microsoft.com/office/powerpoint/2010/main" val="20281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Patients. Populations, Policy course</a:t>
            </a:r>
            <a:br>
              <a:rPr lang="en-US" dirty="0"/>
            </a:br>
            <a:r>
              <a:rPr lang="en-US" dirty="0"/>
              <a:t>Intro to climate change</a:t>
            </a:r>
          </a:p>
        </p:txBody>
      </p:sp>
      <p:sp>
        <p:nvSpPr>
          <p:cNvPr id="3" name="Content Placeholder 2"/>
          <p:cNvSpPr>
            <a:spLocks noGrp="1"/>
          </p:cNvSpPr>
          <p:nvPr>
            <p:ph idx="1"/>
          </p:nvPr>
        </p:nvSpPr>
        <p:spPr/>
        <p:txBody>
          <a:bodyPr/>
          <a:lstStyle/>
          <a:p>
            <a:r>
              <a:rPr lang="en-US" dirty="0"/>
              <a:t>Define environmental health/climate change </a:t>
            </a:r>
          </a:p>
          <a:p>
            <a:r>
              <a:rPr lang="en-US" dirty="0"/>
              <a:t>Knowledge about climate change: mechanisms, causes, manifestations</a:t>
            </a:r>
          </a:p>
          <a:p>
            <a:r>
              <a:rPr lang="en-US" dirty="0"/>
              <a:t>Health effects of climate change</a:t>
            </a:r>
          </a:p>
          <a:p>
            <a:r>
              <a:rPr lang="en-US" dirty="0"/>
              <a:t>Beliefs about the reality and importance of climate change</a:t>
            </a:r>
          </a:p>
          <a:p>
            <a:r>
              <a:rPr lang="en-US" dirty="0"/>
              <a:t>Climate change in medical education</a:t>
            </a:r>
          </a:p>
          <a:p>
            <a:r>
              <a:rPr lang="en-US" dirty="0"/>
              <a:t>Future directions</a:t>
            </a:r>
          </a:p>
          <a:p>
            <a:endParaRPr lang="en-US" dirty="0"/>
          </a:p>
          <a:p>
            <a:endParaRPr lang="en-US" dirty="0"/>
          </a:p>
        </p:txBody>
      </p:sp>
    </p:spTree>
    <p:extLst>
      <p:ext uri="{BB962C8B-B14F-4D97-AF65-F5344CB8AC3E}">
        <p14:creationId xmlns:p14="http://schemas.microsoft.com/office/powerpoint/2010/main" val="205470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Third year Clerkship Module</a:t>
            </a:r>
            <a:br>
              <a:rPr lang="en-US" dirty="0"/>
            </a:br>
            <a:r>
              <a:rPr lang="en-US" dirty="0"/>
              <a:t>: Air pollution &amp; climate change</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41682" y="3600450"/>
            <a:ext cx="5160229" cy="2813591"/>
          </a:xfrm>
          <a:prstGeom prst="rect">
            <a:avLst/>
          </a:prstGeom>
        </p:spPr>
      </p:pic>
    </p:spTree>
    <p:extLst>
      <p:ext uri="{BB962C8B-B14F-4D97-AF65-F5344CB8AC3E}">
        <p14:creationId xmlns:p14="http://schemas.microsoft.com/office/powerpoint/2010/main" val="408542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85000" lnSpcReduction="10000"/>
          </a:bodyPr>
          <a:lstStyle/>
          <a:p>
            <a:pPr lvl="0"/>
            <a:r>
              <a:rPr lang="en-US" dirty="0"/>
              <a:t>Describe the interactions between the effects of climate change on air pollution and how this interaction might potentiate respiratory diseases.</a:t>
            </a:r>
          </a:p>
          <a:p>
            <a:pPr lvl="0"/>
            <a:r>
              <a:rPr lang="en-US" dirty="0"/>
              <a:t>Relate impact of air pollution to previous discussions about racial disparities. </a:t>
            </a:r>
          </a:p>
          <a:p>
            <a:pPr lvl="0"/>
            <a:r>
              <a:rPr lang="en-US" dirty="0"/>
              <a:t> Evaluate behavioral recommendations to patients with respiratory symptoms (use of sensors, face masks and reduction of outdoor activities)</a:t>
            </a:r>
          </a:p>
          <a:p>
            <a:pPr lvl="0"/>
            <a:r>
              <a:rPr lang="en-US" dirty="0"/>
              <a:t>Determine the extent to which climate health should be incorporated into clinical conversations.</a:t>
            </a:r>
          </a:p>
          <a:p>
            <a:endParaRPr lang="en-US" dirty="0"/>
          </a:p>
        </p:txBody>
      </p:sp>
    </p:spTree>
    <p:extLst>
      <p:ext uri="{BB962C8B-B14F-4D97-AF65-F5344CB8AC3E}">
        <p14:creationId xmlns:p14="http://schemas.microsoft.com/office/powerpoint/2010/main" val="91421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 of air pollution</a:t>
            </a:r>
          </a:p>
        </p:txBody>
      </p:sp>
      <p:pic>
        <p:nvPicPr>
          <p:cNvPr id="4" name="Content Placeholder 3"/>
          <p:cNvPicPr>
            <a:picLocks noGrp="1" noChangeAspect="1"/>
          </p:cNvPicPr>
          <p:nvPr>
            <p:ph idx="1"/>
          </p:nvPr>
        </p:nvPicPr>
        <p:blipFill>
          <a:blip r:embed="rId3"/>
          <a:srcRect l="-16892" r="-16892"/>
          <a:stretch>
            <a:fillRect/>
          </a:stretch>
        </p:blipFill>
        <p:spPr/>
      </p:pic>
    </p:spTree>
    <p:extLst>
      <p:ext uri="{BB962C8B-B14F-4D97-AF65-F5344CB8AC3E}">
        <p14:creationId xmlns:p14="http://schemas.microsoft.com/office/powerpoint/2010/main" val="194238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908" b="908"/>
          <a:stretch>
            <a:fillRect/>
          </a:stretch>
        </p:blipFill>
        <p:spPr/>
      </p:pic>
    </p:spTree>
    <p:extLst>
      <p:ext uri="{BB962C8B-B14F-4D97-AF65-F5344CB8AC3E}">
        <p14:creationId xmlns:p14="http://schemas.microsoft.com/office/powerpoint/2010/main" val="235776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effects</a:t>
            </a:r>
          </a:p>
        </p:txBody>
      </p:sp>
      <p:pic>
        <p:nvPicPr>
          <p:cNvPr id="4" name="Content Placeholder 3"/>
          <p:cNvPicPr>
            <a:picLocks noGrp="1" noChangeAspect="1"/>
          </p:cNvPicPr>
          <p:nvPr>
            <p:ph idx="1"/>
          </p:nvPr>
        </p:nvPicPr>
        <p:blipFill>
          <a:blip r:embed="rId2"/>
          <a:srcRect l="-37347" r="-37347"/>
          <a:stretch>
            <a:fillRect/>
          </a:stretch>
        </p:blipFill>
        <p:spPr/>
      </p:pic>
    </p:spTree>
    <p:extLst>
      <p:ext uri="{BB962C8B-B14F-4D97-AF65-F5344CB8AC3E}">
        <p14:creationId xmlns:p14="http://schemas.microsoft.com/office/powerpoint/2010/main" val="101646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Questions</a:t>
            </a:r>
          </a:p>
        </p:txBody>
      </p:sp>
      <p:sp>
        <p:nvSpPr>
          <p:cNvPr id="3" name="Content Placeholder 2"/>
          <p:cNvSpPr>
            <a:spLocks noGrp="1"/>
          </p:cNvSpPr>
          <p:nvPr>
            <p:ph idx="1"/>
          </p:nvPr>
        </p:nvSpPr>
        <p:spPr/>
        <p:txBody>
          <a:bodyPr>
            <a:normAutofit fontScale="62500" lnSpcReduction="20000"/>
          </a:bodyPr>
          <a:lstStyle/>
          <a:p>
            <a:pPr marL="0" lvl="0" indent="0">
              <a:buNone/>
            </a:pPr>
            <a:r>
              <a:rPr lang="en-US" dirty="0"/>
              <a:t>1. What effects of climate change have an impact on air quality and by what mechanisms do increased temperatures affect air quality?</a:t>
            </a:r>
          </a:p>
          <a:p>
            <a:pPr marL="0" lvl="0" indent="0">
              <a:buNone/>
            </a:pPr>
            <a:endParaRPr lang="en-US" dirty="0"/>
          </a:p>
          <a:p>
            <a:pPr marL="0" lvl="0" indent="0">
              <a:buNone/>
            </a:pPr>
            <a:r>
              <a:rPr lang="en-US" dirty="0"/>
              <a:t>2. List common air pollutants and by what mechanism do they harm health?</a:t>
            </a:r>
          </a:p>
          <a:p>
            <a:pPr lvl="0"/>
            <a:endParaRPr lang="en-US" dirty="0"/>
          </a:p>
          <a:p>
            <a:pPr marL="0" lvl="0" indent="0">
              <a:buNone/>
            </a:pPr>
            <a:r>
              <a:rPr lang="en-US" dirty="0"/>
              <a:t>3. What are the health effects/outcomes of air pollution?</a:t>
            </a:r>
          </a:p>
          <a:p>
            <a:pPr marL="0" lvl="0" indent="0">
              <a:buNone/>
            </a:pPr>
            <a:endParaRPr lang="en-US" dirty="0"/>
          </a:p>
          <a:p>
            <a:pPr marL="0" lvl="0" indent="0">
              <a:buNone/>
            </a:pPr>
            <a:r>
              <a:rPr lang="en-US" dirty="0"/>
              <a:t>4. Which populations are the most vulnerable and what environmental conditions increase individual vulnerability? How might lower SES influence exposure or susceptibility to air pollution?</a:t>
            </a:r>
          </a:p>
          <a:p>
            <a:pPr marL="0" lvl="0" indent="0">
              <a:buNone/>
            </a:pPr>
            <a:endParaRPr lang="en-US" dirty="0"/>
          </a:p>
          <a:p>
            <a:pPr marL="0" lvl="0" indent="0">
              <a:buNone/>
            </a:pPr>
            <a:r>
              <a:rPr lang="en-US" dirty="0"/>
              <a:t>5. What is the air quality in dc today and what does it mean? What advice would you give your 16-year-old asthma patient if the air quality index is 130? What are your options in counseling your vulnerable patients? How useful are face masks?</a:t>
            </a:r>
          </a:p>
          <a:p>
            <a:endParaRPr lang="en-US" dirty="0"/>
          </a:p>
          <a:p>
            <a:endParaRPr lang="en-US" dirty="0"/>
          </a:p>
        </p:txBody>
      </p:sp>
    </p:spTree>
    <p:extLst>
      <p:ext uri="{BB962C8B-B14F-4D97-AF65-F5344CB8AC3E}">
        <p14:creationId xmlns:p14="http://schemas.microsoft.com/office/powerpoint/2010/main" val="3847688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TotalTime>
  <Words>637</Words>
  <Application>Microsoft Office PowerPoint</Application>
  <PresentationFormat>On-screen Show (4:3)</PresentationFormat>
  <Paragraphs>71</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Franklin Gothic Book</vt:lpstr>
      <vt:lpstr>Office Theme</vt:lpstr>
      <vt:lpstr>PowerPoint Presentation</vt:lpstr>
      <vt:lpstr>Climate change in medical education: What to do? </vt:lpstr>
      <vt:lpstr>Patients. Populations, Policy course Intro to climate change</vt:lpstr>
      <vt:lpstr>Third year Clerkship Module : Air pollution &amp; climate change</vt:lpstr>
      <vt:lpstr>Objectives</vt:lpstr>
      <vt:lpstr>Health effects of air pollution</vt:lpstr>
      <vt:lpstr>PowerPoint Presentation</vt:lpstr>
      <vt:lpstr>Cardiovascular effects</vt:lpstr>
      <vt:lpstr>Breakout Questions</vt:lpstr>
      <vt:lpstr>PowerPoint Presentation</vt:lpstr>
      <vt:lpstr>PowerPoint Presentation</vt:lpstr>
      <vt:lpstr>Where should students go from here?Summary messages</vt:lpstr>
      <vt:lpstr>Patient care example Personal behaviors:Teach co-benefits</vt:lpstr>
      <vt:lpstr>Gundersen Health, USA</vt:lpstr>
      <vt:lpstr>Advocacy/Activism</vt:lpstr>
    </vt:vector>
  </TitlesOfParts>
  <Company>Georgetown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Air pollution &amp; climate change</dc:title>
  <dc:creator>Caroline Wellbery</dc:creator>
  <cp:lastModifiedBy>Marybeth Montoro</cp:lastModifiedBy>
  <cp:revision>6</cp:revision>
  <dcterms:created xsi:type="dcterms:W3CDTF">2017-07-08T19:13:49Z</dcterms:created>
  <dcterms:modified xsi:type="dcterms:W3CDTF">2018-04-16T18:15:32Z</dcterms:modified>
</cp:coreProperties>
</file>