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56" r:id="rId2"/>
    <p:sldId id="259" r:id="rId3"/>
    <p:sldId id="257" r:id="rId4"/>
    <p:sldId id="258" r:id="rId5"/>
    <p:sldId id="260" r:id="rId6"/>
    <p:sldId id="262" r:id="rId7"/>
    <p:sldId id="261"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71"/>
    <p:restoredTop sz="65206"/>
  </p:normalViewPr>
  <p:slideViewPr>
    <p:cSldViewPr snapToGrid="0" snapToObjects="1">
      <p:cViewPr varScale="1">
        <p:scale>
          <a:sx n="98" d="100"/>
          <a:sy n="98" d="100"/>
        </p:scale>
        <p:origin x="224"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D3C164-8A21-D64F-9BA7-DC476A1D28D2}" type="datetimeFigureOut">
              <a:rPr lang="en-US" smtClean="0"/>
              <a:t>4/4/18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ABA9CF-A2B7-AC44-92DF-4976E538FC3D}" type="slidenum">
              <a:rPr lang="en-US" smtClean="0"/>
              <a:t>‹#›</a:t>
            </a:fld>
            <a:endParaRPr lang="en-US"/>
          </a:p>
        </p:txBody>
      </p:sp>
    </p:spTree>
    <p:extLst>
      <p:ext uri="{BB962C8B-B14F-4D97-AF65-F5344CB8AC3E}">
        <p14:creationId xmlns:p14="http://schemas.microsoft.com/office/powerpoint/2010/main" val="2183654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virn.org/pg/groups/4106/anhe-education-work-group/" TargetMode="External"/><Relationship Id="rId7" Type="http://schemas.openxmlformats.org/officeDocument/2006/relationships/hyperlink" Target="https://envirn.org/wp-content/uploads/2016/10/Wingspread-Statement-ANHE.pdf"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envirn.org/pg/groups/4108/anhe-policyadvocacy-work-group/" TargetMode="External"/><Relationship Id="rId5" Type="http://schemas.openxmlformats.org/officeDocument/2006/relationships/hyperlink" Target="https://envirn.org/pg/groups/4105/anhe-research-work-group/" TargetMode="External"/><Relationship Id="rId4" Type="http://schemas.openxmlformats.org/officeDocument/2006/relationships/hyperlink" Target="https://envirn.org/pg/groups/4107/anhe-practice-work-group/"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3.epa.gov/"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www.who.int/en" TargetMode="External"/><Relationship Id="rId4" Type="http://schemas.openxmlformats.org/officeDocument/2006/relationships/hyperlink" Target="https://toxnet.nlm.nih.gov/"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ABA9CF-A2B7-AC44-92DF-4976E538FC3D}" type="slidenum">
              <a:rPr lang="en-US" smtClean="0"/>
              <a:t>1</a:t>
            </a:fld>
            <a:endParaRPr lang="en-US"/>
          </a:p>
        </p:txBody>
      </p:sp>
    </p:spTree>
    <p:extLst>
      <p:ext uri="{BB962C8B-B14F-4D97-AF65-F5344CB8AC3E}">
        <p14:creationId xmlns:p14="http://schemas.microsoft.com/office/powerpoint/2010/main" val="2589704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you are, what is your organization and your motivation for engagement</a:t>
            </a:r>
          </a:p>
        </p:txBody>
      </p:sp>
      <p:sp>
        <p:nvSpPr>
          <p:cNvPr id="4" name="Slide Number Placeholder 3"/>
          <p:cNvSpPr>
            <a:spLocks noGrp="1"/>
          </p:cNvSpPr>
          <p:nvPr>
            <p:ph type="sldNum" sz="quarter" idx="10"/>
          </p:nvPr>
        </p:nvSpPr>
        <p:spPr/>
        <p:txBody>
          <a:bodyPr/>
          <a:lstStyle/>
          <a:p>
            <a:fld id="{D9ABA9CF-A2B7-AC44-92DF-4976E538FC3D}" type="slidenum">
              <a:rPr lang="en-US" smtClean="0"/>
              <a:t>2</a:t>
            </a:fld>
            <a:endParaRPr lang="en-US"/>
          </a:p>
        </p:txBody>
      </p:sp>
    </p:spTree>
    <p:extLst>
      <p:ext uri="{BB962C8B-B14F-4D97-AF65-F5344CB8AC3E}">
        <p14:creationId xmlns:p14="http://schemas.microsoft.com/office/powerpoint/2010/main" val="3406730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3. Curriculum outline and story of development</a:t>
            </a:r>
          </a:p>
          <a:p>
            <a:r>
              <a:rPr lang="en-US" dirty="0"/>
              <a:t>4. Sources of content for educational materials</a:t>
            </a:r>
          </a:p>
          <a:p>
            <a:endParaRPr lang="en-US" dirty="0"/>
          </a:p>
          <a:p>
            <a:r>
              <a:rPr lang="en-US" dirty="0"/>
              <a:t>In December 2008, fifty nursing leaders were selected to represent the nursing profession at a 4-day, invitational meeting to develop a strategic plan for environmental health nursing. They represented the following: nursing sub-specialty organizations ranging from nurse midwives, school nurses, and nurse practitioners, to critical care, neonatal, and public health nurses: state nursing associations; as well as the national organizations of Black and Hispanic Nurses Associations. While there were many small accomplishments at this meeting, the two that stand out are the following:</a:t>
            </a:r>
          </a:p>
          <a:p>
            <a:r>
              <a:rPr lang="en-US" dirty="0"/>
              <a:t>A national organization was born – the Alliance of Nurses for Healthy Environments</a:t>
            </a:r>
          </a:p>
          <a:p>
            <a:r>
              <a:rPr lang="en-US" dirty="0"/>
              <a:t>An organizational structure was constructed and 4 main Work Groups were created to begin the important work of this new Alliance: </a:t>
            </a:r>
            <a:r>
              <a:rPr lang="en-US" dirty="0">
                <a:hlinkClick r:id="rId3"/>
              </a:rPr>
              <a:t>Education</a:t>
            </a:r>
            <a:r>
              <a:rPr lang="en-US" dirty="0"/>
              <a:t>, </a:t>
            </a:r>
            <a:r>
              <a:rPr lang="en-US" dirty="0">
                <a:hlinkClick r:id="rId4"/>
              </a:rPr>
              <a:t>Practice</a:t>
            </a:r>
            <a:r>
              <a:rPr lang="en-US" dirty="0"/>
              <a:t>, </a:t>
            </a:r>
            <a:r>
              <a:rPr lang="en-US" dirty="0">
                <a:hlinkClick r:id="rId5"/>
              </a:rPr>
              <a:t>Research</a:t>
            </a:r>
            <a:r>
              <a:rPr lang="en-US" dirty="0"/>
              <a:t>, and </a:t>
            </a:r>
            <a:r>
              <a:rPr lang="en-US" dirty="0">
                <a:hlinkClick r:id="rId6"/>
              </a:rPr>
              <a:t>Policy/Advocacy</a:t>
            </a:r>
            <a:r>
              <a:rPr lang="en-US" dirty="0"/>
              <a:t>.</a:t>
            </a:r>
          </a:p>
          <a:p>
            <a:r>
              <a:rPr lang="en-US" dirty="0"/>
              <a:t>In June of 2009, ANHE developed a guiding document that drives the work of the work groups. Read: the </a:t>
            </a:r>
            <a:r>
              <a:rPr lang="en-US" dirty="0">
                <a:hlinkClick r:id="rId7"/>
              </a:rPr>
              <a:t>ANHE Wingspread Statement</a:t>
            </a:r>
            <a:endParaRPr lang="en-US" dirty="0"/>
          </a:p>
          <a:p>
            <a:r>
              <a:rPr lang="en-US" dirty="0"/>
              <a:t>The Alliance is growing as nurses from around the country, and the world, join the Work Groups to participate in meaningful national efforts. Each of the Work Groups holds monthly or bi-monthly calls. All nurses are encouraged to join these calls. Together these Work Groups are coordinating their efforts and reaching out to nurses around the country. The Alliance of Nurses for Healthy Environments welcomes any and all nurses who are interested in the environment to join the Work Group that best reflects their interests.</a:t>
            </a:r>
          </a:p>
          <a:p>
            <a:br>
              <a:rPr lang="en-US" dirty="0"/>
            </a:br>
            <a:endParaRPr lang="en-US" dirty="0"/>
          </a:p>
          <a:p>
            <a:br>
              <a:rPr lang="en-US" dirty="0"/>
            </a:br>
            <a:endParaRPr lang="en-US" dirty="0"/>
          </a:p>
          <a:p>
            <a:endParaRPr lang="en-US" dirty="0"/>
          </a:p>
        </p:txBody>
      </p:sp>
      <p:sp>
        <p:nvSpPr>
          <p:cNvPr id="4" name="Slide Number Placeholder 3"/>
          <p:cNvSpPr>
            <a:spLocks noGrp="1"/>
          </p:cNvSpPr>
          <p:nvPr>
            <p:ph type="sldNum" sz="quarter" idx="10"/>
          </p:nvPr>
        </p:nvSpPr>
        <p:spPr/>
        <p:txBody>
          <a:bodyPr/>
          <a:lstStyle/>
          <a:p>
            <a:fld id="{D9ABA9CF-A2B7-AC44-92DF-4976E538FC3D}" type="slidenum">
              <a:rPr lang="en-US" smtClean="0"/>
              <a:t>3</a:t>
            </a:fld>
            <a:endParaRPr lang="en-US"/>
          </a:p>
        </p:txBody>
      </p:sp>
    </p:spTree>
    <p:extLst>
      <p:ext uri="{BB962C8B-B14F-4D97-AF65-F5344CB8AC3E}">
        <p14:creationId xmlns:p14="http://schemas.microsoft.com/office/powerpoint/2010/main" val="2769283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in a new dawn regarding environmental health in the US and, in fact, globally. The public awareness and interest in all things “green” is creating a demand for nurses to understand the relationship between human health and the environments in which we live, learn, work, and play. We have moved beyond questioning the science of whether we are in environmental health peril to almost unanimous consensus that we must act and act now on many of the risks we are all experiencing.</a:t>
            </a:r>
          </a:p>
          <a:p>
            <a:r>
              <a:rPr lang="en-US" dirty="0"/>
              <a:t>Nurses, who are one of the most trusted sources of information by the public, must be in a position to both respond to questions about the environment and its relationship to health with credible, evidence-based information, as well as provide leadership in making the necessary changes in our policies and practices. To that end we must prepare nurses to be a cut above the average citizen with regard to their knowledge of environmental health issues.</a:t>
            </a:r>
          </a:p>
          <a:p>
            <a:r>
              <a:rPr lang="en-US" b="1" dirty="0"/>
              <a:t>The Mission of ANHE: </a:t>
            </a:r>
            <a:r>
              <a:rPr lang="en-US" b="1" i="1" dirty="0"/>
              <a:t>Promoting healthy people and healthy environments by educating and leading the nursing profession, advancing research, incorporating evidence-based practice, and influencing policy.</a:t>
            </a:r>
            <a:endParaRPr lang="en-US" dirty="0"/>
          </a:p>
          <a:p>
            <a:endParaRPr lang="en-US" dirty="0"/>
          </a:p>
        </p:txBody>
      </p:sp>
      <p:sp>
        <p:nvSpPr>
          <p:cNvPr id="4" name="Slide Number Placeholder 3"/>
          <p:cNvSpPr>
            <a:spLocks noGrp="1"/>
          </p:cNvSpPr>
          <p:nvPr>
            <p:ph type="sldNum" sz="quarter" idx="10"/>
          </p:nvPr>
        </p:nvSpPr>
        <p:spPr/>
        <p:txBody>
          <a:bodyPr/>
          <a:lstStyle/>
          <a:p>
            <a:fld id="{D9ABA9CF-A2B7-AC44-92DF-4976E538FC3D}" type="slidenum">
              <a:rPr lang="en-US" smtClean="0"/>
              <a:t>4</a:t>
            </a:fld>
            <a:endParaRPr lang="en-US"/>
          </a:p>
        </p:txBody>
      </p:sp>
    </p:spTree>
    <p:extLst>
      <p:ext uri="{BB962C8B-B14F-4D97-AF65-F5344CB8AC3E}">
        <p14:creationId xmlns:p14="http://schemas.microsoft.com/office/powerpoint/2010/main" val="2740957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e-textbook is divided into eight units, plus an introduction and conclusion: </a:t>
            </a:r>
            <a:r>
              <a:rPr lang="en-US" i="1" dirty="0"/>
              <a:t>Why Nursing</a:t>
            </a:r>
            <a:r>
              <a:rPr lang="en-US" dirty="0"/>
              <a:t>; </a:t>
            </a:r>
            <a:r>
              <a:rPr lang="en-US" i="1" dirty="0"/>
              <a:t>Harmful Environmental Exposures and Vulnerable Populations</a:t>
            </a:r>
            <a:r>
              <a:rPr lang="en-US" dirty="0"/>
              <a:t>; </a:t>
            </a:r>
            <a:r>
              <a:rPr lang="en-US" i="1" dirty="0"/>
              <a:t>Environmental Health Sciences;</a:t>
            </a:r>
            <a:r>
              <a:rPr lang="en-US" dirty="0"/>
              <a:t> </a:t>
            </a:r>
            <a:r>
              <a:rPr lang="en-US" i="1" dirty="0"/>
              <a:t>Practice Settings</a:t>
            </a:r>
            <a:r>
              <a:rPr lang="en-US" dirty="0"/>
              <a:t>;</a:t>
            </a:r>
            <a:r>
              <a:rPr lang="en-US" i="1" dirty="0"/>
              <a:t> Sustainable Communities</a:t>
            </a:r>
            <a:r>
              <a:rPr lang="en-US" dirty="0"/>
              <a:t>; </a:t>
            </a:r>
            <a:r>
              <a:rPr lang="en-US" i="1" dirty="0"/>
              <a:t>Climate Change</a:t>
            </a:r>
            <a:r>
              <a:rPr lang="en-US" dirty="0"/>
              <a:t>; </a:t>
            </a:r>
            <a:r>
              <a:rPr lang="en-US" i="1" dirty="0"/>
              <a:t>Energy; Advocacy</a:t>
            </a:r>
            <a:r>
              <a:rPr lang="en-US" dirty="0"/>
              <a:t>; </a:t>
            </a:r>
            <a:r>
              <a:rPr lang="en-US" i="1" dirty="0"/>
              <a:t>and Research</a:t>
            </a:r>
            <a:r>
              <a:rPr lang="en-US" dirty="0"/>
              <a:t>.</a:t>
            </a:r>
          </a:p>
          <a:p>
            <a:r>
              <a:rPr lang="en-US" dirty="0"/>
              <a:t>Besides providing a detailed overview of the topic at hand, each unit is rich with live links to resources such as interviews, webinars, videos, and informative websites. Full references are included.</a:t>
            </a:r>
          </a:p>
          <a:p>
            <a:r>
              <a:rPr lang="en-US" dirty="0"/>
              <a:t>Among other things, readers will find the Top 10 Reasons That Nurses and Environmental Health Go Together, learn about hazardous exposures in health care settings, explore environmental justice, learn how to hold a successful legislative meeting, and get to know researchers and their work via detailed Q&amp;As.</a:t>
            </a:r>
          </a:p>
          <a:p>
            <a:r>
              <a:rPr lang="en-US" dirty="0"/>
              <a:t>Another important feature of the guide is its electronic format. Besides a search function that lets readers instantly find information on a topic of interest, it contains direct links to authoritative resources such as the </a:t>
            </a:r>
            <a:r>
              <a:rPr lang="en-US" dirty="0">
                <a:hlinkClick r:id="rId3"/>
              </a:rPr>
              <a:t>U.S. Environmental Protection Agency</a:t>
            </a:r>
            <a:r>
              <a:rPr lang="en-US" dirty="0"/>
              <a:t>, the U.S. National Library of Medicine’s Toxicology Data Network (</a:t>
            </a:r>
            <a:r>
              <a:rPr lang="en-US" dirty="0">
                <a:hlinkClick r:id="rId4"/>
              </a:rPr>
              <a:t>ToxNet</a:t>
            </a:r>
            <a:r>
              <a:rPr lang="en-US" dirty="0"/>
              <a:t>) and the </a:t>
            </a:r>
            <a:r>
              <a:rPr lang="en-US" dirty="0">
                <a:hlinkClick r:id="rId5"/>
              </a:rPr>
              <a:t>World Health Organization</a:t>
            </a:r>
            <a:r>
              <a:rPr lang="en-US" dirty="0"/>
              <a:t>. </a:t>
            </a:r>
          </a:p>
          <a:p>
            <a:endParaRPr lang="en-US" dirty="0"/>
          </a:p>
          <a:p>
            <a:r>
              <a:rPr lang="en-US" dirty="0"/>
              <a:t>The textbook’s editors are Jeanne </a:t>
            </a:r>
            <a:r>
              <a:rPr lang="en-US" dirty="0" err="1"/>
              <a:t>Leffers</a:t>
            </a:r>
            <a:r>
              <a:rPr lang="en-US" dirty="0"/>
              <a:t>, Professor Emeritus, University of Massachusetts Dartmouth; Claudia M. Smith, retired Assistant Professor, University of Maryland Baltimore School of Nursing; Ruth McDermott-Levy, Associate Professor and Director of Villanova University’s College of Nursing’s Center for Global and Public Health; Barbara Sattler, Professor, University of San Francisco; and Katie </a:t>
            </a:r>
            <a:r>
              <a:rPr lang="en-US" dirty="0" err="1"/>
              <a:t>Huffling</a:t>
            </a:r>
            <a:r>
              <a:rPr lang="en-US" dirty="0"/>
              <a:t>, ANHE Director of Programs.</a:t>
            </a:r>
          </a:p>
        </p:txBody>
      </p:sp>
      <p:sp>
        <p:nvSpPr>
          <p:cNvPr id="4" name="Slide Number Placeholder 3"/>
          <p:cNvSpPr>
            <a:spLocks noGrp="1"/>
          </p:cNvSpPr>
          <p:nvPr>
            <p:ph type="sldNum" sz="quarter" idx="10"/>
          </p:nvPr>
        </p:nvSpPr>
        <p:spPr/>
        <p:txBody>
          <a:bodyPr/>
          <a:lstStyle/>
          <a:p>
            <a:fld id="{D9ABA9CF-A2B7-AC44-92DF-4976E538FC3D}" type="slidenum">
              <a:rPr lang="en-US" smtClean="0"/>
              <a:t>5</a:t>
            </a:fld>
            <a:endParaRPr lang="en-US"/>
          </a:p>
        </p:txBody>
      </p:sp>
    </p:spTree>
    <p:extLst>
      <p:ext uri="{BB962C8B-B14F-4D97-AF65-F5344CB8AC3E}">
        <p14:creationId xmlns:p14="http://schemas.microsoft.com/office/powerpoint/2010/main" val="1573100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fall 2010, the </a:t>
            </a:r>
            <a:r>
              <a:rPr lang="en-US" i="1" dirty="0"/>
              <a:t>ANA Scope and Standards of Nursing Practice</a:t>
            </a:r>
            <a:r>
              <a:rPr lang="en-US" dirty="0"/>
              <a:t>, 2nd Edition added Standard 16 Environmental Health. This standard requires that practicing nurses meet the competencies of the standard in their professional practice.  In addition, the 2008 AACN </a:t>
            </a:r>
            <a:r>
              <a:rPr lang="en-US" i="1" dirty="0"/>
              <a:t>Essentials of Baccalaureate Education for Professional Nursing Practice</a:t>
            </a:r>
            <a:r>
              <a:rPr lang="en-US" dirty="0"/>
              <a:t> includes environmental health for nursing curriculum.</a:t>
            </a:r>
          </a:p>
          <a:p>
            <a:r>
              <a:rPr lang="en-US" dirty="0"/>
              <a:t>While these recommendations are not new to many nurses who already include environmental health in their academic teaching, for the majority of </a:t>
            </a:r>
            <a:r>
              <a:rPr lang="en-US" dirty="0" err="1"/>
              <a:t>prelicensure</a:t>
            </a:r>
            <a:r>
              <a:rPr lang="en-US" dirty="0"/>
              <a:t> nursing programs, this mandate is new and challenges nursing faculty to respond.  The results of a survey conducted by the Education Work Group of Alliance of Nurses for Healthy Environments (AHNE) in 2009 indicate that most often environmental health content is taught in a community/public health nursing course or in a separate environmental health nursing course.   In addition, respondents to the survey noted that the majority of faculty in baccalaureate programs felt unprepared to teach environmental health nursing.</a:t>
            </a:r>
          </a:p>
          <a:p>
            <a:r>
              <a:rPr lang="en-US" dirty="0"/>
              <a:t>AHNE recommends that content that addresses environmental risks to health, issues specific to various life stages such as the fetus, infant, children, adolescents, adults, and older adults, must be integrated across the curriculum. This is necessary in order to prepare nurses to protect humans, create healthy environments, and advocate the reduction of harmful effects of toxins.</a:t>
            </a:r>
          </a:p>
          <a:p>
            <a:endParaRPr lang="en-US" dirty="0"/>
          </a:p>
          <a:p>
            <a:endParaRPr lang="en-US" dirty="0"/>
          </a:p>
          <a:p>
            <a:r>
              <a:rPr lang="en-US" dirty="0"/>
              <a:t>n the spring of 2012, a subgroup of AHNE members from the AHNE Education Workgroup met to develop curriculum recommendations for the graduate level of education.  Unlike the entry into practice level of education, graduate courses vary tremendously in how courses are organized to address competencies set forth by leading nursing organizations and accreditation programs. Working with this perspective the team used competencies from guiding documents from the Alliance of Nurse for Healthy Environments (2009),  the ANA Scope and Standards of Nursing Practice, 2nd Edition (2010), the Essentials of Masters Education in Nursing (2011), The National Organization of Nurse Practitioners document Nurse Practitioner Core Competencies (2012)  and the Essentials of Doctoral Education for Advanced Nursing Practice (2006.)</a:t>
            </a:r>
          </a:p>
          <a:p>
            <a:r>
              <a:rPr lang="en-US" dirty="0"/>
              <a:t>In recognition of the fact that competencies for advanced nursing practice demand higher levels of knowledge and skills, to date most practicing nurses lack the essential knowledge to meet the Standard 16 of the ANA Scope and Standards of Nursing Practice, 2nd Edition (2010) requirements for the basic level of education.  Consequently, the Graduate Recommendations include content areas that address both basic and advanced levels of nursing practice.</a:t>
            </a:r>
          </a:p>
          <a:p>
            <a:r>
              <a:rPr lang="en-US" dirty="0"/>
              <a:t>The recommendations were organized around broad competency requirements put forth in the guiding documents rather than around courses as was done for the entry into practice educational recommendations.  The following material for each topical area includes: Appropriate Environmental Health Content, Teaching Strategies and Resources, and Related Environmental Health Competencies from ANA, AACN, and ANHE.</a:t>
            </a:r>
          </a:p>
          <a:p>
            <a:endParaRPr lang="en-US" dirty="0"/>
          </a:p>
        </p:txBody>
      </p:sp>
      <p:sp>
        <p:nvSpPr>
          <p:cNvPr id="4" name="Slide Number Placeholder 3"/>
          <p:cNvSpPr>
            <a:spLocks noGrp="1"/>
          </p:cNvSpPr>
          <p:nvPr>
            <p:ph type="sldNum" sz="quarter" idx="10"/>
          </p:nvPr>
        </p:nvSpPr>
        <p:spPr/>
        <p:txBody>
          <a:bodyPr/>
          <a:lstStyle/>
          <a:p>
            <a:fld id="{D9ABA9CF-A2B7-AC44-92DF-4976E538FC3D}" type="slidenum">
              <a:rPr lang="en-US" smtClean="0"/>
              <a:t>6</a:t>
            </a:fld>
            <a:endParaRPr lang="en-US"/>
          </a:p>
        </p:txBody>
      </p:sp>
    </p:spTree>
    <p:extLst>
      <p:ext uri="{BB962C8B-B14F-4D97-AF65-F5344CB8AC3E}">
        <p14:creationId xmlns:p14="http://schemas.microsoft.com/office/powerpoint/2010/main" val="2819956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Sources of content for educational materials</a:t>
            </a:r>
          </a:p>
          <a:p>
            <a:endParaRPr lang="en-US" dirty="0"/>
          </a:p>
        </p:txBody>
      </p:sp>
      <p:sp>
        <p:nvSpPr>
          <p:cNvPr id="4" name="Slide Number Placeholder 3"/>
          <p:cNvSpPr>
            <a:spLocks noGrp="1"/>
          </p:cNvSpPr>
          <p:nvPr>
            <p:ph type="sldNum" sz="quarter" idx="10"/>
          </p:nvPr>
        </p:nvSpPr>
        <p:spPr/>
        <p:txBody>
          <a:bodyPr/>
          <a:lstStyle/>
          <a:p>
            <a:fld id="{D9ABA9CF-A2B7-AC44-92DF-4976E538FC3D}" type="slidenum">
              <a:rPr lang="en-US" smtClean="0"/>
              <a:t>7</a:t>
            </a:fld>
            <a:endParaRPr lang="en-US"/>
          </a:p>
        </p:txBody>
      </p:sp>
    </p:spTree>
    <p:extLst>
      <p:ext uri="{BB962C8B-B14F-4D97-AF65-F5344CB8AC3E}">
        <p14:creationId xmlns:p14="http://schemas.microsoft.com/office/powerpoint/2010/main" val="2144885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ABA9CF-A2B7-AC44-92DF-4976E538FC3D}" type="slidenum">
              <a:rPr lang="en-US" smtClean="0"/>
              <a:t>8</a:t>
            </a:fld>
            <a:endParaRPr lang="en-US"/>
          </a:p>
        </p:txBody>
      </p:sp>
    </p:spTree>
    <p:extLst>
      <p:ext uri="{BB962C8B-B14F-4D97-AF65-F5344CB8AC3E}">
        <p14:creationId xmlns:p14="http://schemas.microsoft.com/office/powerpoint/2010/main" val="1541078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C5AD4-2DDB-6542-91C5-291A675B08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38936C-B2CB-C84B-A5E7-07D39C737E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51C9E6-A343-B84C-AABA-8B41DD3C905B}"/>
              </a:ext>
            </a:extLst>
          </p:cNvPr>
          <p:cNvSpPr>
            <a:spLocks noGrp="1"/>
          </p:cNvSpPr>
          <p:nvPr>
            <p:ph type="dt" sz="half" idx="10"/>
          </p:nvPr>
        </p:nvSpPr>
        <p:spPr/>
        <p:txBody>
          <a:bodyPr/>
          <a:lstStyle/>
          <a:p>
            <a:fld id="{8F0CB8BF-F565-B34E-BC82-5217C3335707}" type="datetimeFigureOut">
              <a:rPr lang="en-US" smtClean="0"/>
              <a:t>4/4/18</a:t>
            </a:fld>
            <a:endParaRPr lang="en-US"/>
          </a:p>
        </p:txBody>
      </p:sp>
      <p:sp>
        <p:nvSpPr>
          <p:cNvPr id="5" name="Footer Placeholder 4">
            <a:extLst>
              <a:ext uri="{FF2B5EF4-FFF2-40B4-BE49-F238E27FC236}">
                <a16:creationId xmlns:a16="http://schemas.microsoft.com/office/drawing/2014/main" id="{0359F76E-C79F-9342-A556-A2AFACBCAA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A9782E-97D2-F943-BE6E-B0FBDE3AC7D2}"/>
              </a:ext>
            </a:extLst>
          </p:cNvPr>
          <p:cNvSpPr>
            <a:spLocks noGrp="1"/>
          </p:cNvSpPr>
          <p:nvPr>
            <p:ph type="sldNum" sz="quarter" idx="12"/>
          </p:nvPr>
        </p:nvSpPr>
        <p:spPr/>
        <p:txBody>
          <a:bodyPr/>
          <a:lstStyle/>
          <a:p>
            <a:fld id="{96161479-9DDB-324A-8CAD-D1D66051ACBE}" type="slidenum">
              <a:rPr lang="en-US" smtClean="0"/>
              <a:t>‹#›</a:t>
            </a:fld>
            <a:endParaRPr lang="en-US"/>
          </a:p>
        </p:txBody>
      </p:sp>
    </p:spTree>
    <p:extLst>
      <p:ext uri="{BB962C8B-B14F-4D97-AF65-F5344CB8AC3E}">
        <p14:creationId xmlns:p14="http://schemas.microsoft.com/office/powerpoint/2010/main" val="3562540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B8226-3FF0-C944-9F6D-D1AACFB66E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01FD66-CCDE-954E-96E9-9DB8F9F0BA5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AB5F64-70A1-784C-A25F-8D77476ABAEB}"/>
              </a:ext>
            </a:extLst>
          </p:cNvPr>
          <p:cNvSpPr>
            <a:spLocks noGrp="1"/>
          </p:cNvSpPr>
          <p:nvPr>
            <p:ph type="dt" sz="half" idx="10"/>
          </p:nvPr>
        </p:nvSpPr>
        <p:spPr/>
        <p:txBody>
          <a:bodyPr/>
          <a:lstStyle/>
          <a:p>
            <a:fld id="{8F0CB8BF-F565-B34E-BC82-5217C3335707}" type="datetimeFigureOut">
              <a:rPr lang="en-US" smtClean="0"/>
              <a:t>4/4/18</a:t>
            </a:fld>
            <a:endParaRPr lang="en-US"/>
          </a:p>
        </p:txBody>
      </p:sp>
      <p:sp>
        <p:nvSpPr>
          <p:cNvPr id="5" name="Footer Placeholder 4">
            <a:extLst>
              <a:ext uri="{FF2B5EF4-FFF2-40B4-BE49-F238E27FC236}">
                <a16:creationId xmlns:a16="http://schemas.microsoft.com/office/drawing/2014/main" id="{3179796E-0E0D-174E-9975-C9C3644076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232E57-7A35-D443-8092-5A0E038B9C23}"/>
              </a:ext>
            </a:extLst>
          </p:cNvPr>
          <p:cNvSpPr>
            <a:spLocks noGrp="1"/>
          </p:cNvSpPr>
          <p:nvPr>
            <p:ph type="sldNum" sz="quarter" idx="12"/>
          </p:nvPr>
        </p:nvSpPr>
        <p:spPr/>
        <p:txBody>
          <a:bodyPr/>
          <a:lstStyle/>
          <a:p>
            <a:fld id="{96161479-9DDB-324A-8CAD-D1D66051ACBE}" type="slidenum">
              <a:rPr lang="en-US" smtClean="0"/>
              <a:t>‹#›</a:t>
            </a:fld>
            <a:endParaRPr lang="en-US"/>
          </a:p>
        </p:txBody>
      </p:sp>
    </p:spTree>
    <p:extLst>
      <p:ext uri="{BB962C8B-B14F-4D97-AF65-F5344CB8AC3E}">
        <p14:creationId xmlns:p14="http://schemas.microsoft.com/office/powerpoint/2010/main" val="3826205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F1C4CA-F220-C441-B2BA-DA28DE9E88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B982F7-D7C9-BA43-9C46-712EA987EC5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8AC79B-0F81-2F4F-8A8F-4F1E18F4C3D6}"/>
              </a:ext>
            </a:extLst>
          </p:cNvPr>
          <p:cNvSpPr>
            <a:spLocks noGrp="1"/>
          </p:cNvSpPr>
          <p:nvPr>
            <p:ph type="dt" sz="half" idx="10"/>
          </p:nvPr>
        </p:nvSpPr>
        <p:spPr/>
        <p:txBody>
          <a:bodyPr/>
          <a:lstStyle/>
          <a:p>
            <a:fld id="{8F0CB8BF-F565-B34E-BC82-5217C3335707}" type="datetimeFigureOut">
              <a:rPr lang="en-US" smtClean="0"/>
              <a:t>4/4/18</a:t>
            </a:fld>
            <a:endParaRPr lang="en-US"/>
          </a:p>
        </p:txBody>
      </p:sp>
      <p:sp>
        <p:nvSpPr>
          <p:cNvPr id="5" name="Footer Placeholder 4">
            <a:extLst>
              <a:ext uri="{FF2B5EF4-FFF2-40B4-BE49-F238E27FC236}">
                <a16:creationId xmlns:a16="http://schemas.microsoft.com/office/drawing/2014/main" id="{05A52B4A-356E-6343-A4DA-A6CC8FF8E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F6E73A-A745-4A43-98AB-A9A6284D2AE5}"/>
              </a:ext>
            </a:extLst>
          </p:cNvPr>
          <p:cNvSpPr>
            <a:spLocks noGrp="1"/>
          </p:cNvSpPr>
          <p:nvPr>
            <p:ph type="sldNum" sz="quarter" idx="12"/>
          </p:nvPr>
        </p:nvSpPr>
        <p:spPr/>
        <p:txBody>
          <a:bodyPr/>
          <a:lstStyle/>
          <a:p>
            <a:fld id="{96161479-9DDB-324A-8CAD-D1D66051ACBE}" type="slidenum">
              <a:rPr lang="en-US" smtClean="0"/>
              <a:t>‹#›</a:t>
            </a:fld>
            <a:endParaRPr lang="en-US"/>
          </a:p>
        </p:txBody>
      </p:sp>
    </p:spTree>
    <p:extLst>
      <p:ext uri="{BB962C8B-B14F-4D97-AF65-F5344CB8AC3E}">
        <p14:creationId xmlns:p14="http://schemas.microsoft.com/office/powerpoint/2010/main" val="2407884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14970-AF2B-AE4C-9435-8DC9A678CD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67CE9F-29C8-BC41-A4B1-D2D90913E61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F7438E-9C0F-DD45-9929-FD2ECEE46214}"/>
              </a:ext>
            </a:extLst>
          </p:cNvPr>
          <p:cNvSpPr>
            <a:spLocks noGrp="1"/>
          </p:cNvSpPr>
          <p:nvPr>
            <p:ph type="dt" sz="half" idx="10"/>
          </p:nvPr>
        </p:nvSpPr>
        <p:spPr/>
        <p:txBody>
          <a:bodyPr/>
          <a:lstStyle/>
          <a:p>
            <a:fld id="{8F0CB8BF-F565-B34E-BC82-5217C3335707}" type="datetimeFigureOut">
              <a:rPr lang="en-US" smtClean="0"/>
              <a:t>4/4/18</a:t>
            </a:fld>
            <a:endParaRPr lang="en-US"/>
          </a:p>
        </p:txBody>
      </p:sp>
      <p:sp>
        <p:nvSpPr>
          <p:cNvPr id="5" name="Footer Placeholder 4">
            <a:extLst>
              <a:ext uri="{FF2B5EF4-FFF2-40B4-BE49-F238E27FC236}">
                <a16:creationId xmlns:a16="http://schemas.microsoft.com/office/drawing/2014/main" id="{EF5ECE18-43CC-DB48-957B-AB5780ADB1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EC5670-7DE3-B94B-B726-7FE32445FC14}"/>
              </a:ext>
            </a:extLst>
          </p:cNvPr>
          <p:cNvSpPr>
            <a:spLocks noGrp="1"/>
          </p:cNvSpPr>
          <p:nvPr>
            <p:ph type="sldNum" sz="quarter" idx="12"/>
          </p:nvPr>
        </p:nvSpPr>
        <p:spPr/>
        <p:txBody>
          <a:bodyPr/>
          <a:lstStyle/>
          <a:p>
            <a:fld id="{96161479-9DDB-324A-8CAD-D1D66051ACBE}" type="slidenum">
              <a:rPr lang="en-US" smtClean="0"/>
              <a:t>‹#›</a:t>
            </a:fld>
            <a:endParaRPr lang="en-US"/>
          </a:p>
        </p:txBody>
      </p:sp>
    </p:spTree>
    <p:extLst>
      <p:ext uri="{BB962C8B-B14F-4D97-AF65-F5344CB8AC3E}">
        <p14:creationId xmlns:p14="http://schemas.microsoft.com/office/powerpoint/2010/main" val="1865766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1E131-4527-1D4F-B0A9-E176D2217D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3920C3-0293-D247-94AA-982D6301C0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A5B4FDB-9256-844B-9A7A-C84E396B20C4}"/>
              </a:ext>
            </a:extLst>
          </p:cNvPr>
          <p:cNvSpPr>
            <a:spLocks noGrp="1"/>
          </p:cNvSpPr>
          <p:nvPr>
            <p:ph type="dt" sz="half" idx="10"/>
          </p:nvPr>
        </p:nvSpPr>
        <p:spPr/>
        <p:txBody>
          <a:bodyPr/>
          <a:lstStyle/>
          <a:p>
            <a:fld id="{8F0CB8BF-F565-B34E-BC82-5217C3335707}" type="datetimeFigureOut">
              <a:rPr lang="en-US" smtClean="0"/>
              <a:t>4/4/18</a:t>
            </a:fld>
            <a:endParaRPr lang="en-US"/>
          </a:p>
        </p:txBody>
      </p:sp>
      <p:sp>
        <p:nvSpPr>
          <p:cNvPr id="5" name="Footer Placeholder 4">
            <a:extLst>
              <a:ext uri="{FF2B5EF4-FFF2-40B4-BE49-F238E27FC236}">
                <a16:creationId xmlns:a16="http://schemas.microsoft.com/office/drawing/2014/main" id="{57B8550F-E7E7-D745-8477-2DE07A7E6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900F11-5426-D341-85F8-0DA516A93BF0}"/>
              </a:ext>
            </a:extLst>
          </p:cNvPr>
          <p:cNvSpPr>
            <a:spLocks noGrp="1"/>
          </p:cNvSpPr>
          <p:nvPr>
            <p:ph type="sldNum" sz="quarter" idx="12"/>
          </p:nvPr>
        </p:nvSpPr>
        <p:spPr/>
        <p:txBody>
          <a:bodyPr/>
          <a:lstStyle/>
          <a:p>
            <a:fld id="{96161479-9DDB-324A-8CAD-D1D66051ACBE}" type="slidenum">
              <a:rPr lang="en-US" smtClean="0"/>
              <a:t>‹#›</a:t>
            </a:fld>
            <a:endParaRPr lang="en-US"/>
          </a:p>
        </p:txBody>
      </p:sp>
    </p:spTree>
    <p:extLst>
      <p:ext uri="{BB962C8B-B14F-4D97-AF65-F5344CB8AC3E}">
        <p14:creationId xmlns:p14="http://schemas.microsoft.com/office/powerpoint/2010/main" val="2046037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539DF-2280-7C40-90DF-EDE6A2B9E2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7EB669-0493-0F43-AB89-67E51B04BC2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CEAF73-CD2F-4546-A8A5-E1F9910A6CF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0A3C6-F813-FE4B-8C44-FF705B39D0CC}"/>
              </a:ext>
            </a:extLst>
          </p:cNvPr>
          <p:cNvSpPr>
            <a:spLocks noGrp="1"/>
          </p:cNvSpPr>
          <p:nvPr>
            <p:ph type="dt" sz="half" idx="10"/>
          </p:nvPr>
        </p:nvSpPr>
        <p:spPr/>
        <p:txBody>
          <a:bodyPr/>
          <a:lstStyle/>
          <a:p>
            <a:fld id="{8F0CB8BF-F565-B34E-BC82-5217C3335707}" type="datetimeFigureOut">
              <a:rPr lang="en-US" smtClean="0"/>
              <a:t>4/4/18</a:t>
            </a:fld>
            <a:endParaRPr lang="en-US"/>
          </a:p>
        </p:txBody>
      </p:sp>
      <p:sp>
        <p:nvSpPr>
          <p:cNvPr id="6" name="Footer Placeholder 5">
            <a:extLst>
              <a:ext uri="{FF2B5EF4-FFF2-40B4-BE49-F238E27FC236}">
                <a16:creationId xmlns:a16="http://schemas.microsoft.com/office/drawing/2014/main" id="{560530DC-9D71-9F42-B48F-D7D106682E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10535C-4D02-EE46-B719-7185CDF13700}"/>
              </a:ext>
            </a:extLst>
          </p:cNvPr>
          <p:cNvSpPr>
            <a:spLocks noGrp="1"/>
          </p:cNvSpPr>
          <p:nvPr>
            <p:ph type="sldNum" sz="quarter" idx="12"/>
          </p:nvPr>
        </p:nvSpPr>
        <p:spPr/>
        <p:txBody>
          <a:bodyPr/>
          <a:lstStyle/>
          <a:p>
            <a:fld id="{96161479-9DDB-324A-8CAD-D1D66051ACBE}" type="slidenum">
              <a:rPr lang="en-US" smtClean="0"/>
              <a:t>‹#›</a:t>
            </a:fld>
            <a:endParaRPr lang="en-US"/>
          </a:p>
        </p:txBody>
      </p:sp>
    </p:spTree>
    <p:extLst>
      <p:ext uri="{BB962C8B-B14F-4D97-AF65-F5344CB8AC3E}">
        <p14:creationId xmlns:p14="http://schemas.microsoft.com/office/powerpoint/2010/main" val="2647012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A179E-3985-FE4D-8612-B3A0DCE58D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2A53E1-0076-964E-B4EB-8F4AF086B9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E949DC1-58A2-924C-B2B0-1006A9AFAA0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9AC5A6-8E79-DA4C-AC8F-F88A9210CA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631F3DE-B10C-144E-8C40-656987A527B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46039D-C0F3-F449-B296-FE187BAAD257}"/>
              </a:ext>
            </a:extLst>
          </p:cNvPr>
          <p:cNvSpPr>
            <a:spLocks noGrp="1"/>
          </p:cNvSpPr>
          <p:nvPr>
            <p:ph type="dt" sz="half" idx="10"/>
          </p:nvPr>
        </p:nvSpPr>
        <p:spPr/>
        <p:txBody>
          <a:bodyPr/>
          <a:lstStyle/>
          <a:p>
            <a:fld id="{8F0CB8BF-F565-B34E-BC82-5217C3335707}" type="datetimeFigureOut">
              <a:rPr lang="en-US" smtClean="0"/>
              <a:t>4/4/18</a:t>
            </a:fld>
            <a:endParaRPr lang="en-US"/>
          </a:p>
        </p:txBody>
      </p:sp>
      <p:sp>
        <p:nvSpPr>
          <p:cNvPr id="8" name="Footer Placeholder 7">
            <a:extLst>
              <a:ext uri="{FF2B5EF4-FFF2-40B4-BE49-F238E27FC236}">
                <a16:creationId xmlns:a16="http://schemas.microsoft.com/office/drawing/2014/main" id="{EE19BAFF-04B9-6347-B232-2C496D7E26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D804E0-D208-4247-A427-2C476348FF5F}"/>
              </a:ext>
            </a:extLst>
          </p:cNvPr>
          <p:cNvSpPr>
            <a:spLocks noGrp="1"/>
          </p:cNvSpPr>
          <p:nvPr>
            <p:ph type="sldNum" sz="quarter" idx="12"/>
          </p:nvPr>
        </p:nvSpPr>
        <p:spPr/>
        <p:txBody>
          <a:bodyPr/>
          <a:lstStyle/>
          <a:p>
            <a:fld id="{96161479-9DDB-324A-8CAD-D1D66051ACBE}" type="slidenum">
              <a:rPr lang="en-US" smtClean="0"/>
              <a:t>‹#›</a:t>
            </a:fld>
            <a:endParaRPr lang="en-US"/>
          </a:p>
        </p:txBody>
      </p:sp>
    </p:spTree>
    <p:extLst>
      <p:ext uri="{BB962C8B-B14F-4D97-AF65-F5344CB8AC3E}">
        <p14:creationId xmlns:p14="http://schemas.microsoft.com/office/powerpoint/2010/main" val="433620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F1B3A-0BE7-1948-B1CA-527AD568AC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C30CE6-9DDE-B641-8CE8-82382DA5D574}"/>
              </a:ext>
            </a:extLst>
          </p:cNvPr>
          <p:cNvSpPr>
            <a:spLocks noGrp="1"/>
          </p:cNvSpPr>
          <p:nvPr>
            <p:ph type="dt" sz="half" idx="10"/>
          </p:nvPr>
        </p:nvSpPr>
        <p:spPr/>
        <p:txBody>
          <a:bodyPr/>
          <a:lstStyle/>
          <a:p>
            <a:fld id="{8F0CB8BF-F565-B34E-BC82-5217C3335707}" type="datetimeFigureOut">
              <a:rPr lang="en-US" smtClean="0"/>
              <a:t>4/4/18</a:t>
            </a:fld>
            <a:endParaRPr lang="en-US"/>
          </a:p>
        </p:txBody>
      </p:sp>
      <p:sp>
        <p:nvSpPr>
          <p:cNvPr id="4" name="Footer Placeholder 3">
            <a:extLst>
              <a:ext uri="{FF2B5EF4-FFF2-40B4-BE49-F238E27FC236}">
                <a16:creationId xmlns:a16="http://schemas.microsoft.com/office/drawing/2014/main" id="{4761158D-B63F-5C4A-BCE2-60E969D14C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7E43F1-E22A-7B47-B851-CBC389B9C5FE}"/>
              </a:ext>
            </a:extLst>
          </p:cNvPr>
          <p:cNvSpPr>
            <a:spLocks noGrp="1"/>
          </p:cNvSpPr>
          <p:nvPr>
            <p:ph type="sldNum" sz="quarter" idx="12"/>
          </p:nvPr>
        </p:nvSpPr>
        <p:spPr/>
        <p:txBody>
          <a:bodyPr/>
          <a:lstStyle/>
          <a:p>
            <a:fld id="{96161479-9DDB-324A-8CAD-D1D66051ACBE}" type="slidenum">
              <a:rPr lang="en-US" smtClean="0"/>
              <a:t>‹#›</a:t>
            </a:fld>
            <a:endParaRPr lang="en-US"/>
          </a:p>
        </p:txBody>
      </p:sp>
    </p:spTree>
    <p:extLst>
      <p:ext uri="{BB962C8B-B14F-4D97-AF65-F5344CB8AC3E}">
        <p14:creationId xmlns:p14="http://schemas.microsoft.com/office/powerpoint/2010/main" val="3066761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9CA194-B945-D945-AEC9-7E60C2E7CA7A}"/>
              </a:ext>
            </a:extLst>
          </p:cNvPr>
          <p:cNvSpPr>
            <a:spLocks noGrp="1"/>
          </p:cNvSpPr>
          <p:nvPr>
            <p:ph type="dt" sz="half" idx="10"/>
          </p:nvPr>
        </p:nvSpPr>
        <p:spPr/>
        <p:txBody>
          <a:bodyPr/>
          <a:lstStyle/>
          <a:p>
            <a:fld id="{8F0CB8BF-F565-B34E-BC82-5217C3335707}" type="datetimeFigureOut">
              <a:rPr lang="en-US" smtClean="0"/>
              <a:t>4/4/18</a:t>
            </a:fld>
            <a:endParaRPr lang="en-US"/>
          </a:p>
        </p:txBody>
      </p:sp>
      <p:sp>
        <p:nvSpPr>
          <p:cNvPr id="3" name="Footer Placeholder 2">
            <a:extLst>
              <a:ext uri="{FF2B5EF4-FFF2-40B4-BE49-F238E27FC236}">
                <a16:creationId xmlns:a16="http://schemas.microsoft.com/office/drawing/2014/main" id="{9B155FFB-A2C8-A54D-9BFD-7B7EB41AB9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3B75D4-994E-0942-B2F7-73356AD4AC0B}"/>
              </a:ext>
            </a:extLst>
          </p:cNvPr>
          <p:cNvSpPr>
            <a:spLocks noGrp="1"/>
          </p:cNvSpPr>
          <p:nvPr>
            <p:ph type="sldNum" sz="quarter" idx="12"/>
          </p:nvPr>
        </p:nvSpPr>
        <p:spPr/>
        <p:txBody>
          <a:bodyPr/>
          <a:lstStyle/>
          <a:p>
            <a:fld id="{96161479-9DDB-324A-8CAD-D1D66051ACBE}" type="slidenum">
              <a:rPr lang="en-US" smtClean="0"/>
              <a:t>‹#›</a:t>
            </a:fld>
            <a:endParaRPr lang="en-US"/>
          </a:p>
        </p:txBody>
      </p:sp>
    </p:spTree>
    <p:extLst>
      <p:ext uri="{BB962C8B-B14F-4D97-AF65-F5344CB8AC3E}">
        <p14:creationId xmlns:p14="http://schemas.microsoft.com/office/powerpoint/2010/main" val="2079489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57AC2-C764-634A-B9DC-5ED9435974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76D931-EC17-FA4B-A365-979BAE6992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267CFE-401D-6F43-B1AA-6E8EAE8649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F4DE63F-321B-514D-BFFA-43CC957DA936}"/>
              </a:ext>
            </a:extLst>
          </p:cNvPr>
          <p:cNvSpPr>
            <a:spLocks noGrp="1"/>
          </p:cNvSpPr>
          <p:nvPr>
            <p:ph type="dt" sz="half" idx="10"/>
          </p:nvPr>
        </p:nvSpPr>
        <p:spPr/>
        <p:txBody>
          <a:bodyPr/>
          <a:lstStyle/>
          <a:p>
            <a:fld id="{8F0CB8BF-F565-B34E-BC82-5217C3335707}" type="datetimeFigureOut">
              <a:rPr lang="en-US" smtClean="0"/>
              <a:t>4/4/18</a:t>
            </a:fld>
            <a:endParaRPr lang="en-US"/>
          </a:p>
        </p:txBody>
      </p:sp>
      <p:sp>
        <p:nvSpPr>
          <p:cNvPr id="6" name="Footer Placeholder 5">
            <a:extLst>
              <a:ext uri="{FF2B5EF4-FFF2-40B4-BE49-F238E27FC236}">
                <a16:creationId xmlns:a16="http://schemas.microsoft.com/office/drawing/2014/main" id="{8F4E4355-3DE5-4046-80EE-57D1759980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75BCC6-426D-DD48-AA26-6096CCDC4550}"/>
              </a:ext>
            </a:extLst>
          </p:cNvPr>
          <p:cNvSpPr>
            <a:spLocks noGrp="1"/>
          </p:cNvSpPr>
          <p:nvPr>
            <p:ph type="sldNum" sz="quarter" idx="12"/>
          </p:nvPr>
        </p:nvSpPr>
        <p:spPr/>
        <p:txBody>
          <a:bodyPr/>
          <a:lstStyle/>
          <a:p>
            <a:fld id="{96161479-9DDB-324A-8CAD-D1D66051ACBE}" type="slidenum">
              <a:rPr lang="en-US" smtClean="0"/>
              <a:t>‹#›</a:t>
            </a:fld>
            <a:endParaRPr lang="en-US"/>
          </a:p>
        </p:txBody>
      </p:sp>
    </p:spTree>
    <p:extLst>
      <p:ext uri="{BB962C8B-B14F-4D97-AF65-F5344CB8AC3E}">
        <p14:creationId xmlns:p14="http://schemas.microsoft.com/office/powerpoint/2010/main" val="1994163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0F8D6-2269-FD4B-B18F-25B8EF51B9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A45486-B94D-4240-AE32-090B1434A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419053-546C-1942-A3B2-0DDD24910F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9590692-5F14-9643-AD1C-DFEC42BD93FA}"/>
              </a:ext>
            </a:extLst>
          </p:cNvPr>
          <p:cNvSpPr>
            <a:spLocks noGrp="1"/>
          </p:cNvSpPr>
          <p:nvPr>
            <p:ph type="dt" sz="half" idx="10"/>
          </p:nvPr>
        </p:nvSpPr>
        <p:spPr/>
        <p:txBody>
          <a:bodyPr/>
          <a:lstStyle/>
          <a:p>
            <a:fld id="{8F0CB8BF-F565-B34E-BC82-5217C3335707}" type="datetimeFigureOut">
              <a:rPr lang="en-US" smtClean="0"/>
              <a:t>4/4/18</a:t>
            </a:fld>
            <a:endParaRPr lang="en-US"/>
          </a:p>
        </p:txBody>
      </p:sp>
      <p:sp>
        <p:nvSpPr>
          <p:cNvPr id="6" name="Footer Placeholder 5">
            <a:extLst>
              <a:ext uri="{FF2B5EF4-FFF2-40B4-BE49-F238E27FC236}">
                <a16:creationId xmlns:a16="http://schemas.microsoft.com/office/drawing/2014/main" id="{88EE783E-0E07-9546-B874-AE011C6D63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AFFE0F-F481-E74C-8834-17512E2510C1}"/>
              </a:ext>
            </a:extLst>
          </p:cNvPr>
          <p:cNvSpPr>
            <a:spLocks noGrp="1"/>
          </p:cNvSpPr>
          <p:nvPr>
            <p:ph type="sldNum" sz="quarter" idx="12"/>
          </p:nvPr>
        </p:nvSpPr>
        <p:spPr/>
        <p:txBody>
          <a:bodyPr/>
          <a:lstStyle/>
          <a:p>
            <a:fld id="{96161479-9DDB-324A-8CAD-D1D66051ACBE}" type="slidenum">
              <a:rPr lang="en-US" smtClean="0"/>
              <a:t>‹#›</a:t>
            </a:fld>
            <a:endParaRPr lang="en-US"/>
          </a:p>
        </p:txBody>
      </p:sp>
    </p:spTree>
    <p:extLst>
      <p:ext uri="{BB962C8B-B14F-4D97-AF65-F5344CB8AC3E}">
        <p14:creationId xmlns:p14="http://schemas.microsoft.com/office/powerpoint/2010/main" val="2662623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43850F-D079-6B44-B69A-6F3E635140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58D215-7A67-E142-A870-A78A9D131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F72A3F-A6F7-C74B-B290-D2709D1587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0CB8BF-F565-B34E-BC82-5217C3335707}" type="datetimeFigureOut">
              <a:rPr lang="en-US" smtClean="0"/>
              <a:t>4/4/18</a:t>
            </a:fld>
            <a:endParaRPr lang="en-US"/>
          </a:p>
        </p:txBody>
      </p:sp>
      <p:sp>
        <p:nvSpPr>
          <p:cNvPr id="5" name="Footer Placeholder 4">
            <a:extLst>
              <a:ext uri="{FF2B5EF4-FFF2-40B4-BE49-F238E27FC236}">
                <a16:creationId xmlns:a16="http://schemas.microsoft.com/office/drawing/2014/main" id="{588A46F7-381F-154A-BCDD-D786A95BEC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7DCEEA-70F4-C44F-9CAE-5235D00FF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161479-9DDB-324A-8CAD-D1D66051ACBE}" type="slidenum">
              <a:rPr lang="en-US" smtClean="0"/>
              <a:t>‹#›</a:t>
            </a:fld>
            <a:endParaRPr lang="en-US"/>
          </a:p>
        </p:txBody>
      </p:sp>
    </p:spTree>
    <p:extLst>
      <p:ext uri="{BB962C8B-B14F-4D97-AF65-F5344CB8AC3E}">
        <p14:creationId xmlns:p14="http://schemas.microsoft.com/office/powerpoint/2010/main" val="4285379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ADDBE-61E2-754A-8C45-0D083AF69134}"/>
              </a:ext>
            </a:extLst>
          </p:cNvPr>
          <p:cNvSpPr>
            <a:spLocks noGrp="1"/>
          </p:cNvSpPr>
          <p:nvPr>
            <p:ph type="ctrTitle"/>
          </p:nvPr>
        </p:nvSpPr>
        <p:spPr/>
        <p:txBody>
          <a:bodyPr/>
          <a:lstStyle/>
          <a:p>
            <a:r>
              <a:rPr lang="en-US" dirty="0"/>
              <a:t>Medical Society Consortium on Climate and Health</a:t>
            </a:r>
          </a:p>
        </p:txBody>
      </p:sp>
      <p:sp>
        <p:nvSpPr>
          <p:cNvPr id="3" name="Subtitle 2">
            <a:extLst>
              <a:ext uri="{FF2B5EF4-FFF2-40B4-BE49-F238E27FC236}">
                <a16:creationId xmlns:a16="http://schemas.microsoft.com/office/drawing/2014/main" id="{25D352C8-D1CA-1B41-8B76-6FEA187107C1}"/>
              </a:ext>
            </a:extLst>
          </p:cNvPr>
          <p:cNvSpPr>
            <a:spLocks noGrp="1"/>
          </p:cNvSpPr>
          <p:nvPr>
            <p:ph type="subTitle" idx="1"/>
          </p:nvPr>
        </p:nvSpPr>
        <p:spPr/>
        <p:txBody>
          <a:bodyPr>
            <a:normAutofit lnSpcReduction="10000"/>
          </a:bodyPr>
          <a:lstStyle/>
          <a:p>
            <a:r>
              <a:rPr lang="en-US" dirty="0"/>
              <a:t>Lois Wessel, RN, CFNP</a:t>
            </a:r>
          </a:p>
          <a:p>
            <a:r>
              <a:rPr lang="en-US" dirty="0"/>
              <a:t>Alliance of Nurses for Healthy Environments</a:t>
            </a:r>
          </a:p>
          <a:p>
            <a:r>
              <a:rPr lang="en-US" dirty="0"/>
              <a:t>Georgetown School of Nursing and Health Studies</a:t>
            </a:r>
          </a:p>
          <a:p>
            <a:r>
              <a:rPr lang="en-US" dirty="0"/>
              <a:t>April 9, 2010</a:t>
            </a:r>
          </a:p>
        </p:txBody>
      </p:sp>
      <p:pic>
        <p:nvPicPr>
          <p:cNvPr id="5" name="Picture 4">
            <a:extLst>
              <a:ext uri="{FF2B5EF4-FFF2-40B4-BE49-F238E27FC236}">
                <a16:creationId xmlns:a16="http://schemas.microsoft.com/office/drawing/2014/main" id="{E9B623AA-7346-D34D-AFEF-BAA3C23F0651}"/>
              </a:ext>
            </a:extLst>
          </p:cNvPr>
          <p:cNvPicPr>
            <a:picLocks noChangeAspect="1"/>
          </p:cNvPicPr>
          <p:nvPr/>
        </p:nvPicPr>
        <p:blipFill>
          <a:blip r:embed="rId3"/>
          <a:stretch>
            <a:fillRect/>
          </a:stretch>
        </p:blipFill>
        <p:spPr>
          <a:xfrm>
            <a:off x="9461500" y="3809462"/>
            <a:ext cx="2413000" cy="2679700"/>
          </a:xfrm>
          <a:prstGeom prst="rect">
            <a:avLst/>
          </a:prstGeom>
        </p:spPr>
      </p:pic>
    </p:spTree>
    <p:extLst>
      <p:ext uri="{BB962C8B-B14F-4D97-AF65-F5344CB8AC3E}">
        <p14:creationId xmlns:p14="http://schemas.microsoft.com/office/powerpoint/2010/main" val="1467118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BDDF9-6547-5645-A1D8-538F6D6C182E}"/>
              </a:ext>
            </a:extLst>
          </p:cNvPr>
          <p:cNvSpPr>
            <a:spLocks noGrp="1"/>
          </p:cNvSpPr>
          <p:nvPr>
            <p:ph type="title"/>
          </p:nvPr>
        </p:nvSpPr>
        <p:spPr/>
        <p:txBody>
          <a:bodyPr/>
          <a:lstStyle/>
          <a:p>
            <a:r>
              <a:rPr lang="en-US" dirty="0"/>
              <a:t>Alliance of Nurses for Healthy Environments (AHNE)</a:t>
            </a:r>
          </a:p>
        </p:txBody>
      </p:sp>
      <p:sp>
        <p:nvSpPr>
          <p:cNvPr id="3" name="Content Placeholder 2">
            <a:extLst>
              <a:ext uri="{FF2B5EF4-FFF2-40B4-BE49-F238E27FC236}">
                <a16:creationId xmlns:a16="http://schemas.microsoft.com/office/drawing/2014/main" id="{7C1BCCEB-CB7C-9842-A27E-BFB9B37213CF}"/>
              </a:ext>
            </a:extLst>
          </p:cNvPr>
          <p:cNvSpPr>
            <a:spLocks noGrp="1"/>
          </p:cNvSpPr>
          <p:nvPr>
            <p:ph idx="1"/>
          </p:nvPr>
        </p:nvSpPr>
        <p:spPr>
          <a:xfrm>
            <a:off x="838200" y="1825625"/>
            <a:ext cx="4514385" cy="4351338"/>
          </a:xfrm>
        </p:spPr>
        <p:txBody>
          <a:bodyPr>
            <a:normAutofit/>
          </a:bodyPr>
          <a:lstStyle/>
          <a:p>
            <a:r>
              <a:rPr lang="en-US" sz="3200" dirty="0"/>
              <a:t>Promoting healthy people and healthy environments by educating and leading the nursing profession, advancing research, incorporating evidence-based practice, and influencing policy.</a:t>
            </a:r>
          </a:p>
        </p:txBody>
      </p:sp>
      <p:pic>
        <p:nvPicPr>
          <p:cNvPr id="5" name="Picture 4">
            <a:extLst>
              <a:ext uri="{FF2B5EF4-FFF2-40B4-BE49-F238E27FC236}">
                <a16:creationId xmlns:a16="http://schemas.microsoft.com/office/drawing/2014/main" id="{AE72A9CF-E90A-D341-80C4-FE601C6000CC}"/>
              </a:ext>
            </a:extLst>
          </p:cNvPr>
          <p:cNvPicPr>
            <a:picLocks noChangeAspect="1"/>
          </p:cNvPicPr>
          <p:nvPr/>
        </p:nvPicPr>
        <p:blipFill>
          <a:blip r:embed="rId3"/>
          <a:stretch>
            <a:fillRect/>
          </a:stretch>
        </p:blipFill>
        <p:spPr>
          <a:xfrm>
            <a:off x="5352585" y="1825625"/>
            <a:ext cx="6410918" cy="4198182"/>
          </a:xfrm>
          <a:prstGeom prst="rect">
            <a:avLst/>
          </a:prstGeom>
        </p:spPr>
      </p:pic>
    </p:spTree>
    <p:extLst>
      <p:ext uri="{BB962C8B-B14F-4D97-AF65-F5344CB8AC3E}">
        <p14:creationId xmlns:p14="http://schemas.microsoft.com/office/powerpoint/2010/main" val="2853015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EFBC8-FAE2-D941-820A-CCDC03264E56}"/>
              </a:ext>
            </a:extLst>
          </p:cNvPr>
          <p:cNvSpPr>
            <a:spLocks noGrp="1"/>
          </p:cNvSpPr>
          <p:nvPr>
            <p:ph type="title"/>
          </p:nvPr>
        </p:nvSpPr>
        <p:spPr/>
        <p:txBody>
          <a:bodyPr/>
          <a:lstStyle/>
          <a:p>
            <a:r>
              <a:rPr lang="en-US" dirty="0"/>
              <a:t>Alliance of Nurses for Healthy Environments (AHNE)</a:t>
            </a:r>
          </a:p>
        </p:txBody>
      </p:sp>
      <p:sp>
        <p:nvSpPr>
          <p:cNvPr id="3" name="Content Placeholder 2">
            <a:extLst>
              <a:ext uri="{FF2B5EF4-FFF2-40B4-BE49-F238E27FC236}">
                <a16:creationId xmlns:a16="http://schemas.microsoft.com/office/drawing/2014/main" id="{F46A251A-8F5C-7B48-9F2F-4B0A9067E414}"/>
              </a:ext>
            </a:extLst>
          </p:cNvPr>
          <p:cNvSpPr>
            <a:spLocks noGrp="1"/>
          </p:cNvSpPr>
          <p:nvPr>
            <p:ph idx="1"/>
          </p:nvPr>
        </p:nvSpPr>
        <p:spPr/>
        <p:txBody>
          <a:bodyPr/>
          <a:lstStyle/>
          <a:p>
            <a:r>
              <a:rPr lang="en-US" dirty="0"/>
              <a:t>Education Work Group</a:t>
            </a:r>
          </a:p>
          <a:p>
            <a:r>
              <a:rPr lang="en-US" dirty="0"/>
              <a:t>Research Work Group</a:t>
            </a:r>
          </a:p>
          <a:p>
            <a:r>
              <a:rPr lang="en-US" dirty="0"/>
              <a:t>Practice Work Group</a:t>
            </a:r>
          </a:p>
          <a:p>
            <a:r>
              <a:rPr lang="en-US" dirty="0"/>
              <a:t>Policy Work Group</a:t>
            </a:r>
          </a:p>
          <a:p>
            <a:r>
              <a:rPr lang="en-US" dirty="0"/>
              <a:t>Climate Change</a:t>
            </a:r>
          </a:p>
          <a:p>
            <a:r>
              <a:rPr lang="en-US" dirty="0"/>
              <a:t>Safer Chemical</a:t>
            </a:r>
          </a:p>
          <a:p>
            <a:r>
              <a:rPr lang="en-US" dirty="0"/>
              <a:t>Food Sustainability</a:t>
            </a:r>
          </a:p>
          <a:p>
            <a:r>
              <a:rPr lang="en-US" dirty="0"/>
              <a:t>Energy and Health</a:t>
            </a:r>
          </a:p>
        </p:txBody>
      </p:sp>
      <p:pic>
        <p:nvPicPr>
          <p:cNvPr id="5" name="Picture 4">
            <a:extLst>
              <a:ext uri="{FF2B5EF4-FFF2-40B4-BE49-F238E27FC236}">
                <a16:creationId xmlns:a16="http://schemas.microsoft.com/office/drawing/2014/main" id="{BD0C259A-F4CC-CB4D-B901-3B37303BDEB8}"/>
              </a:ext>
            </a:extLst>
          </p:cNvPr>
          <p:cNvPicPr>
            <a:picLocks noChangeAspect="1"/>
          </p:cNvPicPr>
          <p:nvPr/>
        </p:nvPicPr>
        <p:blipFill>
          <a:blip r:embed="rId3"/>
          <a:stretch>
            <a:fillRect/>
          </a:stretch>
        </p:blipFill>
        <p:spPr>
          <a:xfrm>
            <a:off x="4983757" y="1858685"/>
            <a:ext cx="6659975" cy="4285218"/>
          </a:xfrm>
          <a:prstGeom prst="rect">
            <a:avLst/>
          </a:prstGeom>
        </p:spPr>
      </p:pic>
    </p:spTree>
    <p:extLst>
      <p:ext uri="{BB962C8B-B14F-4D97-AF65-F5344CB8AC3E}">
        <p14:creationId xmlns:p14="http://schemas.microsoft.com/office/powerpoint/2010/main" val="19175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5E9AE-360E-7A4E-B707-7C7BECC2663B}"/>
              </a:ext>
            </a:extLst>
          </p:cNvPr>
          <p:cNvSpPr>
            <a:spLocks noGrp="1"/>
          </p:cNvSpPr>
          <p:nvPr>
            <p:ph type="title"/>
          </p:nvPr>
        </p:nvSpPr>
        <p:spPr/>
        <p:txBody>
          <a:bodyPr/>
          <a:lstStyle/>
          <a:p>
            <a:r>
              <a:rPr lang="en-US" dirty="0"/>
              <a:t>Target Audience</a:t>
            </a:r>
            <a:br>
              <a:rPr lang="en-US" dirty="0"/>
            </a:br>
            <a:endParaRPr lang="en-US" dirty="0"/>
          </a:p>
        </p:txBody>
      </p:sp>
      <p:sp>
        <p:nvSpPr>
          <p:cNvPr id="3" name="Content Placeholder 2">
            <a:extLst>
              <a:ext uri="{FF2B5EF4-FFF2-40B4-BE49-F238E27FC236}">
                <a16:creationId xmlns:a16="http://schemas.microsoft.com/office/drawing/2014/main" id="{0CD8611D-DC26-6A46-BADA-9A8782BFBC5A}"/>
              </a:ext>
            </a:extLst>
          </p:cNvPr>
          <p:cNvSpPr>
            <a:spLocks noGrp="1"/>
          </p:cNvSpPr>
          <p:nvPr>
            <p:ph idx="1"/>
          </p:nvPr>
        </p:nvSpPr>
        <p:spPr>
          <a:xfrm>
            <a:off x="838200" y="1825625"/>
            <a:ext cx="5451088" cy="4351338"/>
          </a:xfrm>
        </p:spPr>
        <p:txBody>
          <a:bodyPr>
            <a:normAutofit lnSpcReduction="10000"/>
          </a:bodyPr>
          <a:lstStyle/>
          <a:p>
            <a:r>
              <a:rPr lang="en-US" dirty="0"/>
              <a:t>Nurses are the #1 most trusted profession</a:t>
            </a:r>
          </a:p>
          <a:p>
            <a:r>
              <a:rPr lang="en-US" dirty="0"/>
              <a:t>Focus on human health &amp; environment</a:t>
            </a:r>
          </a:p>
          <a:p>
            <a:r>
              <a:rPr lang="en-US" dirty="0"/>
              <a:t>Evidenced base information</a:t>
            </a:r>
          </a:p>
          <a:p>
            <a:r>
              <a:rPr lang="en-US" dirty="0"/>
              <a:t>Education nursing profession</a:t>
            </a:r>
          </a:p>
          <a:p>
            <a:r>
              <a:rPr lang="en-US" dirty="0"/>
              <a:t>Advancing research</a:t>
            </a:r>
          </a:p>
          <a:p>
            <a:r>
              <a:rPr lang="en-US" dirty="0"/>
              <a:t>Influencing policy</a:t>
            </a:r>
          </a:p>
          <a:p>
            <a:r>
              <a:rPr lang="en-US" dirty="0"/>
              <a:t>Incorporating environmental knowledge into practice</a:t>
            </a:r>
          </a:p>
        </p:txBody>
      </p:sp>
      <p:pic>
        <p:nvPicPr>
          <p:cNvPr id="5" name="Picture 4">
            <a:extLst>
              <a:ext uri="{FF2B5EF4-FFF2-40B4-BE49-F238E27FC236}">
                <a16:creationId xmlns:a16="http://schemas.microsoft.com/office/drawing/2014/main" id="{81DF9068-824A-6C47-B317-8474C11D9BEA}"/>
              </a:ext>
            </a:extLst>
          </p:cNvPr>
          <p:cNvPicPr>
            <a:picLocks noChangeAspect="1"/>
          </p:cNvPicPr>
          <p:nvPr/>
        </p:nvPicPr>
        <p:blipFill>
          <a:blip r:embed="rId3"/>
          <a:stretch>
            <a:fillRect/>
          </a:stretch>
        </p:blipFill>
        <p:spPr>
          <a:xfrm>
            <a:off x="6096000" y="2063943"/>
            <a:ext cx="5782246" cy="3874701"/>
          </a:xfrm>
          <a:prstGeom prst="rect">
            <a:avLst/>
          </a:prstGeom>
        </p:spPr>
      </p:pic>
    </p:spTree>
    <p:extLst>
      <p:ext uri="{BB962C8B-B14F-4D97-AF65-F5344CB8AC3E}">
        <p14:creationId xmlns:p14="http://schemas.microsoft.com/office/powerpoint/2010/main" val="1094567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3D0B5-40FA-2A41-A766-4CF83CCCA474}"/>
              </a:ext>
            </a:extLst>
          </p:cNvPr>
          <p:cNvSpPr>
            <a:spLocks noGrp="1"/>
          </p:cNvSpPr>
          <p:nvPr>
            <p:ph type="title"/>
          </p:nvPr>
        </p:nvSpPr>
        <p:spPr>
          <a:xfrm>
            <a:off x="793595" y="114822"/>
            <a:ext cx="10515600" cy="1325563"/>
          </a:xfrm>
        </p:spPr>
        <p:txBody>
          <a:bodyPr/>
          <a:lstStyle/>
          <a:p>
            <a:r>
              <a:rPr lang="en-US" dirty="0"/>
              <a:t>E-Text Book</a:t>
            </a:r>
          </a:p>
        </p:txBody>
      </p:sp>
      <p:pic>
        <p:nvPicPr>
          <p:cNvPr id="5" name="Content Placeholder 4">
            <a:extLst>
              <a:ext uri="{FF2B5EF4-FFF2-40B4-BE49-F238E27FC236}">
                <a16:creationId xmlns:a16="http://schemas.microsoft.com/office/drawing/2014/main" id="{D4D6AEB4-F342-F544-A743-641A3BF3A24B}"/>
              </a:ext>
            </a:extLst>
          </p:cNvPr>
          <p:cNvPicPr>
            <a:picLocks noGrp="1" noChangeAspect="1"/>
          </p:cNvPicPr>
          <p:nvPr>
            <p:ph sz="half" idx="1"/>
          </p:nvPr>
        </p:nvPicPr>
        <p:blipFill>
          <a:blip r:embed="rId3"/>
          <a:stretch>
            <a:fillRect/>
          </a:stretch>
        </p:blipFill>
        <p:spPr>
          <a:xfrm>
            <a:off x="1037837" y="1440385"/>
            <a:ext cx="2730500" cy="4051300"/>
          </a:xfrm>
        </p:spPr>
      </p:pic>
      <p:sp>
        <p:nvSpPr>
          <p:cNvPr id="6" name="Content Placeholder 5">
            <a:extLst>
              <a:ext uri="{FF2B5EF4-FFF2-40B4-BE49-F238E27FC236}">
                <a16:creationId xmlns:a16="http://schemas.microsoft.com/office/drawing/2014/main" id="{3475B301-379F-244B-9C2E-FB464EE6F445}"/>
              </a:ext>
            </a:extLst>
          </p:cNvPr>
          <p:cNvSpPr>
            <a:spLocks noGrp="1"/>
          </p:cNvSpPr>
          <p:nvPr>
            <p:ph sz="half" idx="2"/>
          </p:nvPr>
        </p:nvSpPr>
        <p:spPr>
          <a:xfrm>
            <a:off x="5581032" y="1248937"/>
            <a:ext cx="6105446" cy="4928026"/>
          </a:xfrm>
        </p:spPr>
        <p:txBody>
          <a:bodyPr>
            <a:noAutofit/>
          </a:bodyPr>
          <a:lstStyle/>
          <a:p>
            <a:r>
              <a:rPr lang="en-US" sz="3200" dirty="0"/>
              <a:t>Why Nursing</a:t>
            </a:r>
          </a:p>
          <a:p>
            <a:r>
              <a:rPr lang="en-US" sz="3200" dirty="0"/>
              <a:t>Harmful Environmental Exposures and Vulnerable Populations</a:t>
            </a:r>
          </a:p>
          <a:p>
            <a:r>
              <a:rPr lang="en-US" sz="3200" dirty="0"/>
              <a:t>Environmental Health Sciences</a:t>
            </a:r>
          </a:p>
          <a:p>
            <a:r>
              <a:rPr lang="en-US" sz="3200" dirty="0"/>
              <a:t>Practice Settings</a:t>
            </a:r>
          </a:p>
          <a:p>
            <a:r>
              <a:rPr lang="en-US" sz="3200" dirty="0"/>
              <a:t>Sustainable Communities</a:t>
            </a:r>
          </a:p>
          <a:p>
            <a:r>
              <a:rPr lang="en-US" sz="3200" dirty="0"/>
              <a:t>Climate Change</a:t>
            </a:r>
          </a:p>
          <a:p>
            <a:r>
              <a:rPr lang="en-US" sz="3200" dirty="0"/>
              <a:t>Energy</a:t>
            </a:r>
          </a:p>
          <a:p>
            <a:r>
              <a:rPr lang="en-US" sz="3200" dirty="0"/>
              <a:t>Advocacy</a:t>
            </a:r>
          </a:p>
          <a:p>
            <a:r>
              <a:rPr lang="en-US" sz="3200" dirty="0"/>
              <a:t>Research</a:t>
            </a:r>
          </a:p>
        </p:txBody>
      </p:sp>
      <p:pic>
        <p:nvPicPr>
          <p:cNvPr id="8" name="Picture 7">
            <a:extLst>
              <a:ext uri="{FF2B5EF4-FFF2-40B4-BE49-F238E27FC236}">
                <a16:creationId xmlns:a16="http://schemas.microsoft.com/office/drawing/2014/main" id="{014F91AC-403B-0B4E-98DC-411BB40BDB82}"/>
              </a:ext>
            </a:extLst>
          </p:cNvPr>
          <p:cNvPicPr>
            <a:picLocks noChangeAspect="1"/>
          </p:cNvPicPr>
          <p:nvPr/>
        </p:nvPicPr>
        <p:blipFill>
          <a:blip r:embed="rId4"/>
          <a:stretch>
            <a:fillRect/>
          </a:stretch>
        </p:blipFill>
        <p:spPr>
          <a:xfrm>
            <a:off x="2850532" y="4751039"/>
            <a:ext cx="2234884" cy="2106961"/>
          </a:xfrm>
          <a:prstGeom prst="rect">
            <a:avLst/>
          </a:prstGeom>
        </p:spPr>
      </p:pic>
    </p:spTree>
    <p:extLst>
      <p:ext uri="{BB962C8B-B14F-4D97-AF65-F5344CB8AC3E}">
        <p14:creationId xmlns:p14="http://schemas.microsoft.com/office/powerpoint/2010/main" val="183581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5C7CA-6C79-1949-ADCF-43F55515F484}"/>
              </a:ext>
            </a:extLst>
          </p:cNvPr>
          <p:cNvSpPr>
            <a:spLocks noGrp="1"/>
          </p:cNvSpPr>
          <p:nvPr>
            <p:ph type="title"/>
          </p:nvPr>
        </p:nvSpPr>
        <p:spPr/>
        <p:txBody>
          <a:bodyPr/>
          <a:lstStyle/>
          <a:p>
            <a:r>
              <a:rPr lang="en-US" dirty="0"/>
              <a:t>ANHR &amp; Climate Change Resources</a:t>
            </a:r>
          </a:p>
        </p:txBody>
      </p:sp>
      <p:sp>
        <p:nvSpPr>
          <p:cNvPr id="3" name="Content Placeholder 2">
            <a:extLst>
              <a:ext uri="{FF2B5EF4-FFF2-40B4-BE49-F238E27FC236}">
                <a16:creationId xmlns:a16="http://schemas.microsoft.com/office/drawing/2014/main" id="{07650E45-3832-A84A-B2C0-470416F5CB55}"/>
              </a:ext>
            </a:extLst>
          </p:cNvPr>
          <p:cNvSpPr>
            <a:spLocks noGrp="1"/>
          </p:cNvSpPr>
          <p:nvPr>
            <p:ph sz="half" idx="1"/>
          </p:nvPr>
        </p:nvSpPr>
        <p:spPr>
          <a:xfrm>
            <a:off x="838199" y="1345474"/>
            <a:ext cx="6006737" cy="5421085"/>
          </a:xfrm>
        </p:spPr>
        <p:txBody>
          <a:bodyPr>
            <a:normAutofit/>
          </a:bodyPr>
          <a:lstStyle/>
          <a:p>
            <a:pPr marL="0" indent="0">
              <a:buNone/>
            </a:pPr>
            <a:endParaRPr lang="en-US" dirty="0"/>
          </a:p>
          <a:p>
            <a:r>
              <a:rPr lang="en-US" dirty="0"/>
              <a:t>Continuing Education</a:t>
            </a:r>
          </a:p>
          <a:p>
            <a:r>
              <a:rPr lang="en-US" dirty="0"/>
              <a:t>Mental and Reproductive Health Impacts</a:t>
            </a:r>
          </a:p>
          <a:p>
            <a:r>
              <a:rPr lang="en-US" dirty="0"/>
              <a:t>Curriculum guidelines for nursing programs with info across the life span</a:t>
            </a:r>
          </a:p>
          <a:p>
            <a:pPr lvl="1"/>
            <a:r>
              <a:rPr lang="en-US" dirty="0"/>
              <a:t>Advocacy</a:t>
            </a:r>
          </a:p>
          <a:p>
            <a:pPr lvl="1"/>
            <a:r>
              <a:rPr lang="en-US" dirty="0"/>
              <a:t>Ethics</a:t>
            </a:r>
          </a:p>
          <a:p>
            <a:pPr lvl="1"/>
            <a:r>
              <a:rPr lang="en-US" dirty="0"/>
              <a:t>Exposures</a:t>
            </a:r>
          </a:p>
          <a:p>
            <a:pPr lvl="1"/>
            <a:r>
              <a:rPr lang="en-US" dirty="0"/>
              <a:t>Global Health</a:t>
            </a:r>
          </a:p>
          <a:p>
            <a:pPr lvl="1"/>
            <a:r>
              <a:rPr lang="en-US" dirty="0"/>
              <a:t>Activism</a:t>
            </a:r>
          </a:p>
          <a:p>
            <a:pPr lvl="1"/>
            <a:r>
              <a:rPr lang="en-US" dirty="0"/>
              <a:t>Policy</a:t>
            </a:r>
          </a:p>
        </p:txBody>
      </p:sp>
      <p:pic>
        <p:nvPicPr>
          <p:cNvPr id="6" name="Content Placeholder 5">
            <a:extLst>
              <a:ext uri="{FF2B5EF4-FFF2-40B4-BE49-F238E27FC236}">
                <a16:creationId xmlns:a16="http://schemas.microsoft.com/office/drawing/2014/main" id="{BFE7DA01-286C-3C44-8633-13EF769D823D}"/>
              </a:ext>
            </a:extLst>
          </p:cNvPr>
          <p:cNvPicPr>
            <a:picLocks noGrp="1" noChangeAspect="1"/>
          </p:cNvPicPr>
          <p:nvPr>
            <p:ph sz="half" idx="2"/>
          </p:nvPr>
        </p:nvPicPr>
        <p:blipFill>
          <a:blip r:embed="rId3"/>
          <a:stretch>
            <a:fillRect/>
          </a:stretch>
        </p:blipFill>
        <p:spPr>
          <a:xfrm>
            <a:off x="7220494" y="1690688"/>
            <a:ext cx="3556361" cy="4932626"/>
          </a:xfrm>
        </p:spPr>
      </p:pic>
    </p:spTree>
    <p:extLst>
      <p:ext uri="{BB962C8B-B14F-4D97-AF65-F5344CB8AC3E}">
        <p14:creationId xmlns:p14="http://schemas.microsoft.com/office/powerpoint/2010/main" val="4005680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4A9F2-8176-FE4E-B5D2-A97F96DAF4FF}"/>
              </a:ext>
            </a:extLst>
          </p:cNvPr>
          <p:cNvSpPr>
            <a:spLocks noGrp="1"/>
          </p:cNvSpPr>
          <p:nvPr>
            <p:ph type="title"/>
          </p:nvPr>
        </p:nvSpPr>
        <p:spPr/>
        <p:txBody>
          <a:bodyPr/>
          <a:lstStyle/>
          <a:p>
            <a:r>
              <a:rPr lang="en-US" dirty="0"/>
              <a:t>Additional Resources</a:t>
            </a:r>
          </a:p>
        </p:txBody>
      </p:sp>
      <p:sp>
        <p:nvSpPr>
          <p:cNvPr id="3" name="Content Placeholder 2">
            <a:extLst>
              <a:ext uri="{FF2B5EF4-FFF2-40B4-BE49-F238E27FC236}">
                <a16:creationId xmlns:a16="http://schemas.microsoft.com/office/drawing/2014/main" id="{0190CC8B-7E2A-6A4C-9B15-FF6402347C0A}"/>
              </a:ext>
            </a:extLst>
          </p:cNvPr>
          <p:cNvSpPr>
            <a:spLocks noGrp="1"/>
          </p:cNvSpPr>
          <p:nvPr>
            <p:ph idx="1"/>
          </p:nvPr>
        </p:nvSpPr>
        <p:spPr>
          <a:xfrm>
            <a:off x="6467708" y="1825625"/>
            <a:ext cx="4886092" cy="4351338"/>
          </a:xfrm>
        </p:spPr>
        <p:txBody>
          <a:bodyPr>
            <a:normAutofit lnSpcReduction="10000"/>
          </a:bodyPr>
          <a:lstStyle/>
          <a:p>
            <a:r>
              <a:rPr lang="en-US" dirty="0"/>
              <a:t>Journal club</a:t>
            </a:r>
          </a:p>
          <a:p>
            <a:r>
              <a:rPr lang="en-US" dirty="0"/>
              <a:t>Integration of Environmental Health Into curricula</a:t>
            </a:r>
          </a:p>
          <a:p>
            <a:r>
              <a:rPr lang="en-US" dirty="0"/>
              <a:t>Study opportunities for nursing students</a:t>
            </a:r>
          </a:p>
          <a:p>
            <a:r>
              <a:rPr lang="en-US" dirty="0"/>
              <a:t>Continuing Education programs </a:t>
            </a:r>
          </a:p>
          <a:p>
            <a:r>
              <a:rPr lang="en-US" dirty="0"/>
              <a:t>Take Action </a:t>
            </a:r>
          </a:p>
          <a:p>
            <a:r>
              <a:rPr lang="en-US" dirty="0"/>
              <a:t>Fact Sheets</a:t>
            </a:r>
          </a:p>
          <a:p>
            <a:r>
              <a:rPr lang="en-US" dirty="0"/>
              <a:t>Sample Op-Eds</a:t>
            </a:r>
          </a:p>
        </p:txBody>
      </p:sp>
      <p:pic>
        <p:nvPicPr>
          <p:cNvPr id="5" name="Picture 4">
            <a:extLst>
              <a:ext uri="{FF2B5EF4-FFF2-40B4-BE49-F238E27FC236}">
                <a16:creationId xmlns:a16="http://schemas.microsoft.com/office/drawing/2014/main" id="{4E9B8471-FBD6-B040-8727-3D189099EE97}"/>
              </a:ext>
            </a:extLst>
          </p:cNvPr>
          <p:cNvPicPr>
            <a:picLocks noChangeAspect="1"/>
          </p:cNvPicPr>
          <p:nvPr/>
        </p:nvPicPr>
        <p:blipFill>
          <a:blip r:embed="rId3"/>
          <a:stretch>
            <a:fillRect/>
          </a:stretch>
        </p:blipFill>
        <p:spPr>
          <a:xfrm>
            <a:off x="838200" y="2141034"/>
            <a:ext cx="5178693" cy="3289610"/>
          </a:xfrm>
          <a:prstGeom prst="rect">
            <a:avLst/>
          </a:prstGeom>
        </p:spPr>
      </p:pic>
    </p:spTree>
    <p:extLst>
      <p:ext uri="{BB962C8B-B14F-4D97-AF65-F5344CB8AC3E}">
        <p14:creationId xmlns:p14="http://schemas.microsoft.com/office/powerpoint/2010/main" val="3460395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A8B08E8-1FF7-7249-840C-06DB043BC871}"/>
              </a:ext>
            </a:extLst>
          </p:cNvPr>
          <p:cNvPicPr>
            <a:picLocks noGrp="1" noChangeAspect="1"/>
          </p:cNvPicPr>
          <p:nvPr>
            <p:ph idx="1"/>
          </p:nvPr>
        </p:nvPicPr>
        <p:blipFill>
          <a:blip r:embed="rId3"/>
          <a:stretch>
            <a:fillRect/>
          </a:stretch>
        </p:blipFill>
        <p:spPr>
          <a:xfrm>
            <a:off x="2148840" y="482815"/>
            <a:ext cx="9718765" cy="6375185"/>
          </a:xfrm>
        </p:spPr>
      </p:pic>
      <p:sp>
        <p:nvSpPr>
          <p:cNvPr id="2" name="Title 1">
            <a:extLst>
              <a:ext uri="{FF2B5EF4-FFF2-40B4-BE49-F238E27FC236}">
                <a16:creationId xmlns:a16="http://schemas.microsoft.com/office/drawing/2014/main" id="{30D71D03-A7DF-054E-B25D-998E1D7F50E2}"/>
              </a:ext>
            </a:extLst>
          </p:cNvPr>
          <p:cNvSpPr>
            <a:spLocks noGrp="1"/>
          </p:cNvSpPr>
          <p:nvPr>
            <p:ph type="title"/>
          </p:nvPr>
        </p:nvSpPr>
        <p:spPr>
          <a:xfrm>
            <a:off x="320039" y="209006"/>
            <a:ext cx="10515600" cy="1325563"/>
          </a:xfrm>
        </p:spPr>
        <p:txBody>
          <a:bodyPr/>
          <a:lstStyle/>
          <a:p>
            <a:r>
              <a:rPr lang="en-US" dirty="0"/>
              <a:t>ENVIRN.ORG</a:t>
            </a:r>
          </a:p>
        </p:txBody>
      </p:sp>
    </p:spTree>
    <p:extLst>
      <p:ext uri="{BB962C8B-B14F-4D97-AF65-F5344CB8AC3E}">
        <p14:creationId xmlns:p14="http://schemas.microsoft.com/office/powerpoint/2010/main" val="25744265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952</Words>
  <Application>Microsoft Macintosh PowerPoint</Application>
  <PresentationFormat>Widescreen</PresentationFormat>
  <Paragraphs>92</Paragraphs>
  <Slides>8</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Medical Society Consortium on Climate and Health</vt:lpstr>
      <vt:lpstr>Alliance of Nurses for Healthy Environments (AHNE)</vt:lpstr>
      <vt:lpstr>Alliance of Nurses for Healthy Environments (AHNE)</vt:lpstr>
      <vt:lpstr>Target Audience </vt:lpstr>
      <vt:lpstr>E-Text Book</vt:lpstr>
      <vt:lpstr>ANHR &amp; Climate Change Resources</vt:lpstr>
      <vt:lpstr>Additional Resources</vt:lpstr>
      <vt:lpstr>ENVIRN.ORG</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Society Consortium on Climate and Health</dc:title>
  <dc:creator>Microsoft Office User</dc:creator>
  <cp:lastModifiedBy>Microsoft Office User</cp:lastModifiedBy>
  <cp:revision>6</cp:revision>
  <dcterms:created xsi:type="dcterms:W3CDTF">2018-03-23T19:18:40Z</dcterms:created>
  <dcterms:modified xsi:type="dcterms:W3CDTF">2018-04-04T16:14:30Z</dcterms:modified>
</cp:coreProperties>
</file>